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350" r:id="rId6"/>
    <p:sldId id="259" r:id="rId7"/>
    <p:sldId id="343" r:id="rId8"/>
    <p:sldId id="263" r:id="rId9"/>
    <p:sldId id="269" r:id="rId10"/>
    <p:sldId id="344" r:id="rId11"/>
    <p:sldId id="349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0033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99CF9A-94E8-4746-BAB6-8BC733389A9C}" v="3165" dt="2023-01-27T09:44:23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 van Groezen" userId="6c181c20-f49f-4573-96b1-b939b8903ea9" providerId="ADAL" clId="{E299CF9A-94E8-4746-BAB6-8BC733389A9C}"/>
    <pc:docChg chg="custSel addSld delSld modSld delMainMaster">
      <pc:chgData name="Bas van Groezen" userId="6c181c20-f49f-4573-96b1-b939b8903ea9" providerId="ADAL" clId="{E299CF9A-94E8-4746-BAB6-8BC733389A9C}" dt="2023-01-27T09:44:23.895" v="3454" actId="12"/>
      <pc:docMkLst>
        <pc:docMk/>
      </pc:docMkLst>
      <pc:sldChg chg="modSp modAnim">
        <pc:chgData name="Bas van Groezen" userId="6c181c20-f49f-4573-96b1-b939b8903ea9" providerId="ADAL" clId="{E299CF9A-94E8-4746-BAB6-8BC733389A9C}" dt="2023-01-27T08:42:30.881" v="50" actId="20577"/>
        <pc:sldMkLst>
          <pc:docMk/>
          <pc:sldMk cId="1035337878" sldId="256"/>
        </pc:sldMkLst>
        <pc:spChg chg="mod">
          <ac:chgData name="Bas van Groezen" userId="6c181c20-f49f-4573-96b1-b939b8903ea9" providerId="ADAL" clId="{E299CF9A-94E8-4746-BAB6-8BC733389A9C}" dt="2023-01-27T08:42:30.881" v="50" actId="20577"/>
          <ac:spMkLst>
            <pc:docMk/>
            <pc:sldMk cId="1035337878" sldId="256"/>
            <ac:spMk id="4" creationId="{73D9EF00-8222-25E7-F1F5-7EA321904FEF}"/>
          </ac:spMkLst>
        </pc:spChg>
      </pc:sldChg>
      <pc:sldChg chg="modSp modAnim">
        <pc:chgData name="Bas van Groezen" userId="6c181c20-f49f-4573-96b1-b939b8903ea9" providerId="ADAL" clId="{E299CF9A-94E8-4746-BAB6-8BC733389A9C}" dt="2023-01-27T09:43:06.499" v="3392" actId="6549"/>
        <pc:sldMkLst>
          <pc:docMk/>
          <pc:sldMk cId="2870574701" sldId="257"/>
        </pc:sldMkLst>
        <pc:spChg chg="mod">
          <ac:chgData name="Bas van Groezen" userId="6c181c20-f49f-4573-96b1-b939b8903ea9" providerId="ADAL" clId="{E299CF9A-94E8-4746-BAB6-8BC733389A9C}" dt="2023-01-27T09:43:06.499" v="3392" actId="6549"/>
          <ac:spMkLst>
            <pc:docMk/>
            <pc:sldMk cId="2870574701" sldId="257"/>
            <ac:spMk id="4" creationId="{73D9EF00-8222-25E7-F1F5-7EA321904FEF}"/>
          </ac:spMkLst>
        </pc:spChg>
      </pc:sldChg>
      <pc:sldChg chg="modSp modAnim">
        <pc:chgData name="Bas van Groezen" userId="6c181c20-f49f-4573-96b1-b939b8903ea9" providerId="ADAL" clId="{E299CF9A-94E8-4746-BAB6-8BC733389A9C}" dt="2023-01-27T09:30:35.489" v="1817" actId="20577"/>
        <pc:sldMkLst>
          <pc:docMk/>
          <pc:sldMk cId="852944428" sldId="259"/>
        </pc:sldMkLst>
        <pc:spChg chg="mod">
          <ac:chgData name="Bas van Groezen" userId="6c181c20-f49f-4573-96b1-b939b8903ea9" providerId="ADAL" clId="{E299CF9A-94E8-4746-BAB6-8BC733389A9C}" dt="2023-01-27T09:30:35.489" v="1817" actId="20577"/>
          <ac:spMkLst>
            <pc:docMk/>
            <pc:sldMk cId="852944428" sldId="259"/>
            <ac:spMk id="3" creationId="{C3272C9E-10D1-1041-1A0D-B8C4897CEC60}"/>
          </ac:spMkLst>
        </pc:spChg>
      </pc:sldChg>
      <pc:sldChg chg="modSp mod modAnim">
        <pc:chgData name="Bas van Groezen" userId="6c181c20-f49f-4573-96b1-b939b8903ea9" providerId="ADAL" clId="{E299CF9A-94E8-4746-BAB6-8BC733389A9C}" dt="2023-01-27T08:54:16.849" v="659" actId="20577"/>
        <pc:sldMkLst>
          <pc:docMk/>
          <pc:sldMk cId="2056475178" sldId="260"/>
        </pc:sldMkLst>
        <pc:spChg chg="mod">
          <ac:chgData name="Bas van Groezen" userId="6c181c20-f49f-4573-96b1-b939b8903ea9" providerId="ADAL" clId="{E299CF9A-94E8-4746-BAB6-8BC733389A9C}" dt="2023-01-27T08:54:16.849" v="659" actId="20577"/>
          <ac:spMkLst>
            <pc:docMk/>
            <pc:sldMk cId="2056475178" sldId="260"/>
            <ac:spMk id="4" creationId="{73D9EF00-8222-25E7-F1F5-7EA321904FEF}"/>
          </ac:spMkLst>
        </pc:spChg>
      </pc:sldChg>
      <pc:sldChg chg="modSp">
        <pc:chgData name="Bas van Groezen" userId="6c181c20-f49f-4573-96b1-b939b8903ea9" providerId="ADAL" clId="{E299CF9A-94E8-4746-BAB6-8BC733389A9C}" dt="2023-01-27T09:24:05.516" v="1165" actId="20577"/>
        <pc:sldMkLst>
          <pc:docMk/>
          <pc:sldMk cId="2108560511" sldId="261"/>
        </pc:sldMkLst>
        <pc:spChg chg="mod">
          <ac:chgData name="Bas van Groezen" userId="6c181c20-f49f-4573-96b1-b939b8903ea9" providerId="ADAL" clId="{E299CF9A-94E8-4746-BAB6-8BC733389A9C}" dt="2023-01-27T09:24:05.516" v="1165" actId="20577"/>
          <ac:spMkLst>
            <pc:docMk/>
            <pc:sldMk cId="2108560511" sldId="261"/>
            <ac:spMk id="4" creationId="{73D9EF00-8222-25E7-F1F5-7EA321904FEF}"/>
          </ac:spMkLst>
        </pc:spChg>
      </pc:sldChg>
      <pc:sldChg chg="modSp mod modAnim">
        <pc:chgData name="Bas van Groezen" userId="6c181c20-f49f-4573-96b1-b939b8903ea9" providerId="ADAL" clId="{E299CF9A-94E8-4746-BAB6-8BC733389A9C}" dt="2023-01-27T09:36:51.040" v="2715" actId="14100"/>
        <pc:sldMkLst>
          <pc:docMk/>
          <pc:sldMk cId="316456806" sldId="263"/>
        </pc:sldMkLst>
        <pc:spChg chg="mod">
          <ac:chgData name="Bas van Groezen" userId="6c181c20-f49f-4573-96b1-b939b8903ea9" providerId="ADAL" clId="{E299CF9A-94E8-4746-BAB6-8BC733389A9C}" dt="2023-01-27T09:36:20.326" v="2638" actId="6549"/>
          <ac:spMkLst>
            <pc:docMk/>
            <pc:sldMk cId="316456806" sldId="263"/>
            <ac:spMk id="3" creationId="{C3272C9E-10D1-1041-1A0D-B8C4897CEC60}"/>
          </ac:spMkLst>
        </pc:spChg>
        <pc:spChg chg="mod">
          <ac:chgData name="Bas van Groezen" userId="6c181c20-f49f-4573-96b1-b939b8903ea9" providerId="ADAL" clId="{E299CF9A-94E8-4746-BAB6-8BC733389A9C}" dt="2023-01-27T09:36:29.968" v="2639"/>
          <ac:spMkLst>
            <pc:docMk/>
            <pc:sldMk cId="316456806" sldId="263"/>
            <ac:spMk id="9" creationId="{BAB4842F-6F32-8E78-301D-4BFCC8E6AE2C}"/>
          </ac:spMkLst>
        </pc:spChg>
        <pc:spChg chg="mod">
          <ac:chgData name="Bas van Groezen" userId="6c181c20-f49f-4573-96b1-b939b8903ea9" providerId="ADAL" clId="{E299CF9A-94E8-4746-BAB6-8BC733389A9C}" dt="2023-01-27T09:36:51.040" v="2715" actId="14100"/>
          <ac:spMkLst>
            <pc:docMk/>
            <pc:sldMk cId="316456806" sldId="263"/>
            <ac:spMk id="10" creationId="{3A90D56C-B853-01DF-81A9-8F6A2A053CBD}"/>
          </ac:spMkLst>
        </pc:spChg>
        <pc:spChg chg="mod">
          <ac:chgData name="Bas van Groezen" userId="6c181c20-f49f-4573-96b1-b939b8903ea9" providerId="ADAL" clId="{E299CF9A-94E8-4746-BAB6-8BC733389A9C}" dt="2023-01-27T09:36:34.463" v="2651" actId="6549"/>
          <ac:spMkLst>
            <pc:docMk/>
            <pc:sldMk cId="316456806" sldId="263"/>
            <ac:spMk id="17" creationId="{5BCB9EB9-04ED-1389-E6FD-931967E93317}"/>
          </ac:spMkLst>
        </pc:spChg>
      </pc:sldChg>
      <pc:sldChg chg="modSp del mod">
        <pc:chgData name="Bas van Groezen" userId="6c181c20-f49f-4573-96b1-b939b8903ea9" providerId="ADAL" clId="{E299CF9A-94E8-4746-BAB6-8BC733389A9C}" dt="2023-01-27T09:27:38.147" v="1449" actId="47"/>
        <pc:sldMkLst>
          <pc:docMk/>
          <pc:sldMk cId="0" sldId="266"/>
        </pc:sldMkLst>
        <pc:spChg chg="mod">
          <ac:chgData name="Bas van Groezen" userId="6c181c20-f49f-4573-96b1-b939b8903ea9" providerId="ADAL" clId="{E299CF9A-94E8-4746-BAB6-8BC733389A9C}" dt="2023-01-27T09:26:11.210" v="1438" actId="6549"/>
          <ac:spMkLst>
            <pc:docMk/>
            <pc:sldMk cId="0" sldId="266"/>
            <ac:spMk id="12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24:24.684" v="1203" actId="6549"/>
          <ac:spMkLst>
            <pc:docMk/>
            <pc:sldMk cId="0" sldId="266"/>
            <ac:spMk id="17" creationId="{C2466DB8-4AA7-AFCB-45BA-3EFD849094BD}"/>
          </ac:spMkLst>
        </pc:spChg>
      </pc:sldChg>
      <pc:sldChg chg="modSp mod">
        <pc:chgData name="Bas van Groezen" userId="6c181c20-f49f-4573-96b1-b939b8903ea9" providerId="ADAL" clId="{E299CF9A-94E8-4746-BAB6-8BC733389A9C}" dt="2023-01-27T09:38:20.609" v="2900" actId="14100"/>
        <pc:sldMkLst>
          <pc:docMk/>
          <pc:sldMk cId="0" sldId="269"/>
        </pc:sldMkLst>
        <pc:spChg chg="mod">
          <ac:chgData name="Bas van Groezen" userId="6c181c20-f49f-4573-96b1-b939b8903ea9" providerId="ADAL" clId="{E299CF9A-94E8-4746-BAB6-8BC733389A9C}" dt="2023-01-27T09:37:07.100" v="2729" actId="20577"/>
          <ac:spMkLst>
            <pc:docMk/>
            <pc:sldMk cId="0" sldId="269"/>
            <ac:spMk id="2" creationId="{4EC6650F-330D-BA8D-80DB-D3E272E7F536}"/>
          </ac:spMkLst>
        </pc:spChg>
        <pc:spChg chg="mod">
          <ac:chgData name="Bas van Groezen" userId="6c181c20-f49f-4573-96b1-b939b8903ea9" providerId="ADAL" clId="{E299CF9A-94E8-4746-BAB6-8BC733389A9C}" dt="2023-01-27T09:37:27.292" v="2757" actId="20577"/>
          <ac:spMkLst>
            <pc:docMk/>
            <pc:sldMk cId="0" sldId="269"/>
            <ac:spMk id="12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37:21.592" v="2742" actId="20577"/>
          <ac:spMkLst>
            <pc:docMk/>
            <pc:sldMk cId="0" sldId="269"/>
            <ac:spMk id="16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37:43.895" v="2788" actId="20577"/>
          <ac:spMkLst>
            <pc:docMk/>
            <pc:sldMk cId="0" sldId="269"/>
            <ac:spMk id="32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38:20.609" v="2900" actId="14100"/>
          <ac:spMkLst>
            <pc:docMk/>
            <pc:sldMk cId="0" sldId="269"/>
            <ac:spMk id="34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38:03.748" v="2850" actId="20577"/>
          <ac:spMkLst>
            <pc:docMk/>
            <pc:sldMk cId="0" sldId="269"/>
            <ac:spMk id="36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37:54.681" v="2817" actId="20577"/>
          <ac:spMkLst>
            <pc:docMk/>
            <pc:sldMk cId="0" sldId="269"/>
            <ac:spMk id="37" creationId="{A89838FF-F804-44B1-8100-F3274930B5F3}"/>
          </ac:spMkLst>
        </pc:spChg>
        <pc:spChg chg="mod">
          <ac:chgData name="Bas van Groezen" userId="6c181c20-f49f-4573-96b1-b939b8903ea9" providerId="ADAL" clId="{E299CF9A-94E8-4746-BAB6-8BC733389A9C}" dt="2023-01-27T09:37:15.029" v="2730"/>
          <ac:spMkLst>
            <pc:docMk/>
            <pc:sldMk cId="0" sldId="269"/>
            <ac:spMk id="47" creationId="{3428FCAC-2B3C-3FE8-1658-350EFA424C91}"/>
          </ac:spMkLst>
        </pc:spChg>
      </pc:sldChg>
      <pc:sldChg chg="modSp mod modAnim">
        <pc:chgData name="Bas van Groezen" userId="6c181c20-f49f-4573-96b1-b939b8903ea9" providerId="ADAL" clId="{E299CF9A-94E8-4746-BAB6-8BC733389A9C}" dt="2023-01-27T09:33:33.043" v="2228" actId="20577"/>
        <pc:sldMkLst>
          <pc:docMk/>
          <pc:sldMk cId="3913682079" sldId="343"/>
        </pc:sldMkLst>
        <pc:spChg chg="mod">
          <ac:chgData name="Bas van Groezen" userId="6c181c20-f49f-4573-96b1-b939b8903ea9" providerId="ADAL" clId="{E299CF9A-94E8-4746-BAB6-8BC733389A9C}" dt="2023-01-27T09:30:52.016" v="1881" actId="6549"/>
          <ac:spMkLst>
            <pc:docMk/>
            <pc:sldMk cId="3913682079" sldId="343"/>
            <ac:spMk id="2" creationId="{B89BB764-EE63-15E5-3CC3-DB2D0B9BF19E}"/>
          </ac:spMkLst>
        </pc:spChg>
        <pc:spChg chg="mod">
          <ac:chgData name="Bas van Groezen" userId="6c181c20-f49f-4573-96b1-b939b8903ea9" providerId="ADAL" clId="{E299CF9A-94E8-4746-BAB6-8BC733389A9C}" dt="2023-01-27T09:31:18.724" v="1940" actId="20577"/>
          <ac:spMkLst>
            <pc:docMk/>
            <pc:sldMk cId="3913682079" sldId="343"/>
            <ac:spMk id="3" creationId="{3C4DCFDB-0279-8541-712E-97D3B585C859}"/>
          </ac:spMkLst>
        </pc:spChg>
        <pc:spChg chg="mod">
          <ac:chgData name="Bas van Groezen" userId="6c181c20-f49f-4573-96b1-b939b8903ea9" providerId="ADAL" clId="{E299CF9A-94E8-4746-BAB6-8BC733389A9C}" dt="2023-01-27T09:32:22.272" v="1983" actId="20577"/>
          <ac:spMkLst>
            <pc:docMk/>
            <pc:sldMk cId="3913682079" sldId="343"/>
            <ac:spMk id="4" creationId="{EEC17FAE-9CCE-B68C-E0B6-58C800568C60}"/>
          </ac:spMkLst>
        </pc:spChg>
        <pc:spChg chg="mod">
          <ac:chgData name="Bas van Groezen" userId="6c181c20-f49f-4573-96b1-b939b8903ea9" providerId="ADAL" clId="{E299CF9A-94E8-4746-BAB6-8BC733389A9C}" dt="2023-01-27T09:31:12.800" v="1927" actId="20577"/>
          <ac:spMkLst>
            <pc:docMk/>
            <pc:sldMk cId="3913682079" sldId="343"/>
            <ac:spMk id="10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32:53.028" v="2105" actId="6549"/>
          <ac:spMkLst>
            <pc:docMk/>
            <pc:sldMk cId="3913682079" sldId="343"/>
            <ac:spMk id="11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33:33.043" v="2228" actId="20577"/>
          <ac:spMkLst>
            <pc:docMk/>
            <pc:sldMk cId="3913682079" sldId="343"/>
            <ac:spMk id="14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32:41.438" v="2061" actId="6549"/>
          <ac:spMkLst>
            <pc:docMk/>
            <pc:sldMk cId="3913682079" sldId="343"/>
            <ac:spMk id="16" creationId="{88F47987-BEB3-827D-C433-4370B6ABC14F}"/>
          </ac:spMkLst>
        </pc:spChg>
        <pc:spChg chg="mod">
          <ac:chgData name="Bas van Groezen" userId="6c181c20-f49f-4573-96b1-b939b8903ea9" providerId="ADAL" clId="{E299CF9A-94E8-4746-BAB6-8BC733389A9C}" dt="2023-01-27T09:33:17.904" v="2191" actId="6549"/>
          <ac:spMkLst>
            <pc:docMk/>
            <pc:sldMk cId="3913682079" sldId="343"/>
            <ac:spMk id="40" creationId="{37D91FEE-7EE8-4BF8-9A9A-B1FFA534B221}"/>
          </ac:spMkLst>
        </pc:spChg>
      </pc:sldChg>
      <pc:sldChg chg="modSp modAnim">
        <pc:chgData name="Bas van Groezen" userId="6c181c20-f49f-4573-96b1-b939b8903ea9" providerId="ADAL" clId="{E299CF9A-94E8-4746-BAB6-8BC733389A9C}" dt="2023-01-27T09:42:03.950" v="3316" actId="207"/>
        <pc:sldMkLst>
          <pc:docMk/>
          <pc:sldMk cId="2361975188" sldId="344"/>
        </pc:sldMkLst>
        <pc:spChg chg="mod">
          <ac:chgData name="Bas van Groezen" userId="6c181c20-f49f-4573-96b1-b939b8903ea9" providerId="ADAL" clId="{E299CF9A-94E8-4746-BAB6-8BC733389A9C}" dt="2023-01-27T09:41:29.267" v="3313" actId="20577"/>
          <ac:spMkLst>
            <pc:docMk/>
            <pc:sldMk cId="2361975188" sldId="344"/>
            <ac:spMk id="17" creationId="{B4635669-0868-FF41-35D6-AFFA571A4D0E}"/>
          </ac:spMkLst>
        </pc:spChg>
        <pc:spChg chg="mod">
          <ac:chgData name="Bas van Groezen" userId="6c181c20-f49f-4573-96b1-b939b8903ea9" providerId="ADAL" clId="{E299CF9A-94E8-4746-BAB6-8BC733389A9C}" dt="2023-01-27T09:42:03.950" v="3316" actId="207"/>
          <ac:spMkLst>
            <pc:docMk/>
            <pc:sldMk cId="2361975188" sldId="344"/>
            <ac:spMk id="19" creationId="{D38CEBBC-9EFF-0BF8-F8BF-8E9506018758}"/>
          </ac:spMkLst>
        </pc:spChg>
      </pc:sldChg>
      <pc:sldChg chg="modSp mod modAnim">
        <pc:chgData name="Bas van Groezen" userId="6c181c20-f49f-4573-96b1-b939b8903ea9" providerId="ADAL" clId="{E299CF9A-94E8-4746-BAB6-8BC733389A9C}" dt="2023-01-27T09:44:23.895" v="3454" actId="12"/>
        <pc:sldMkLst>
          <pc:docMk/>
          <pc:sldMk cId="2535896871" sldId="349"/>
        </pc:sldMkLst>
        <pc:spChg chg="mod">
          <ac:chgData name="Bas van Groezen" userId="6c181c20-f49f-4573-96b1-b939b8903ea9" providerId="ADAL" clId="{E299CF9A-94E8-4746-BAB6-8BC733389A9C}" dt="2023-01-27T09:42:51.920" v="3369" actId="20577"/>
          <ac:spMkLst>
            <pc:docMk/>
            <pc:sldMk cId="2535896871" sldId="349"/>
            <ac:spMk id="2" creationId="{89DC8609-EB19-21AA-3184-E41CA068D168}"/>
          </ac:spMkLst>
        </pc:spChg>
        <pc:spChg chg="mod">
          <ac:chgData name="Bas van Groezen" userId="6c181c20-f49f-4573-96b1-b939b8903ea9" providerId="ADAL" clId="{E299CF9A-94E8-4746-BAB6-8BC733389A9C}" dt="2023-01-27T09:43:37.243" v="3447"/>
          <ac:spMkLst>
            <pc:docMk/>
            <pc:sldMk cId="2535896871" sldId="349"/>
            <ac:spMk id="10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44:04.091" v="3452"/>
          <ac:spMkLst>
            <pc:docMk/>
            <pc:sldMk cId="2535896871" sldId="349"/>
            <ac:spMk id="12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43:28.705" v="3446" actId="6549"/>
          <ac:spMkLst>
            <pc:docMk/>
            <pc:sldMk cId="2535896871" sldId="349"/>
            <ac:spMk id="15" creationId="{F163D5D4-1133-500B-F02B-7BAFFB48B43E}"/>
          </ac:spMkLst>
        </pc:spChg>
        <pc:spChg chg="mod">
          <ac:chgData name="Bas van Groezen" userId="6c181c20-f49f-4573-96b1-b939b8903ea9" providerId="ADAL" clId="{E299CF9A-94E8-4746-BAB6-8BC733389A9C}" dt="2023-01-27T09:43:56.956" v="3451"/>
          <ac:spMkLst>
            <pc:docMk/>
            <pc:sldMk cId="2535896871" sldId="349"/>
            <ac:spMk id="16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44:23.895" v="3454" actId="12"/>
          <ac:spMkLst>
            <pc:docMk/>
            <pc:sldMk cId="2535896871" sldId="349"/>
            <ac:spMk id="33" creationId="{218C9700-B6AF-CB2C-9AD0-B9BCE0919263}"/>
          </ac:spMkLst>
        </pc:spChg>
        <pc:spChg chg="mod">
          <ac:chgData name="Bas van Groezen" userId="6c181c20-f49f-4573-96b1-b939b8903ea9" providerId="ADAL" clId="{E299CF9A-94E8-4746-BAB6-8BC733389A9C}" dt="2023-01-27T09:43:51.026" v="3450" actId="14100"/>
          <ac:spMkLst>
            <pc:docMk/>
            <pc:sldMk cId="2535896871" sldId="349"/>
            <ac:spMk id="34" creationId="{00000000-0000-0000-0000-000000000000}"/>
          </ac:spMkLst>
        </pc:spChg>
        <pc:spChg chg="mod">
          <ac:chgData name="Bas van Groezen" userId="6c181c20-f49f-4573-96b1-b939b8903ea9" providerId="ADAL" clId="{E299CF9A-94E8-4746-BAB6-8BC733389A9C}" dt="2023-01-27T09:43:49.221" v="3449"/>
          <ac:spMkLst>
            <pc:docMk/>
            <pc:sldMk cId="2535896871" sldId="349"/>
            <ac:spMk id="36" creationId="{00000000-0000-0000-0000-000000000000}"/>
          </ac:spMkLst>
        </pc:spChg>
      </pc:sldChg>
      <pc:sldChg chg="addSp delSp modSp new mod modAnim">
        <pc:chgData name="Bas van Groezen" userId="6c181c20-f49f-4573-96b1-b939b8903ea9" providerId="ADAL" clId="{E299CF9A-94E8-4746-BAB6-8BC733389A9C}" dt="2023-01-27T09:27:30.837" v="1448"/>
        <pc:sldMkLst>
          <pc:docMk/>
          <pc:sldMk cId="3127528501" sldId="350"/>
        </pc:sldMkLst>
        <pc:spChg chg="del">
          <ac:chgData name="Bas van Groezen" userId="6c181c20-f49f-4573-96b1-b939b8903ea9" providerId="ADAL" clId="{E299CF9A-94E8-4746-BAB6-8BC733389A9C}" dt="2023-01-27T09:27:25.225" v="1445" actId="478"/>
          <ac:spMkLst>
            <pc:docMk/>
            <pc:sldMk cId="3127528501" sldId="350"/>
            <ac:spMk id="2" creationId="{895E9AD5-F0EB-2C1A-ACFD-42BCAAEFE55E}"/>
          </ac:spMkLst>
        </pc:spChg>
        <pc:spChg chg="del">
          <ac:chgData name="Bas van Groezen" userId="6c181c20-f49f-4573-96b1-b939b8903ea9" providerId="ADAL" clId="{E299CF9A-94E8-4746-BAB6-8BC733389A9C}" dt="2023-01-27T09:27:04.950" v="1440" actId="478"/>
          <ac:spMkLst>
            <pc:docMk/>
            <pc:sldMk cId="3127528501" sldId="350"/>
            <ac:spMk id="3" creationId="{4E4D1F7E-AE79-CA1B-6DDF-81475F698E7B}"/>
          </ac:spMkLst>
        </pc:spChg>
        <pc:spChg chg="add del mod">
          <ac:chgData name="Bas van Groezen" userId="6c181c20-f49f-4573-96b1-b939b8903ea9" providerId="ADAL" clId="{E299CF9A-94E8-4746-BAB6-8BC733389A9C}" dt="2023-01-27T09:27:09.675" v="1442"/>
          <ac:spMkLst>
            <pc:docMk/>
            <pc:sldMk cId="3127528501" sldId="350"/>
            <ac:spMk id="5" creationId="{CE3C8C60-66C9-A148-EDAE-799D1B136BBA}"/>
          </ac:spMkLst>
        </pc:spChg>
        <pc:spChg chg="add del mod">
          <ac:chgData name="Bas van Groezen" userId="6c181c20-f49f-4573-96b1-b939b8903ea9" providerId="ADAL" clId="{E299CF9A-94E8-4746-BAB6-8BC733389A9C}" dt="2023-01-27T09:27:09.675" v="1442"/>
          <ac:spMkLst>
            <pc:docMk/>
            <pc:sldMk cId="3127528501" sldId="350"/>
            <ac:spMk id="6" creationId="{2828E37F-417F-D8E7-1D72-B7AEDBB2C4A4}"/>
          </ac:spMkLst>
        </pc:spChg>
        <pc:spChg chg="add del mod">
          <ac:chgData name="Bas van Groezen" userId="6c181c20-f49f-4573-96b1-b939b8903ea9" providerId="ADAL" clId="{E299CF9A-94E8-4746-BAB6-8BC733389A9C}" dt="2023-01-27T09:27:09.675" v="1442"/>
          <ac:spMkLst>
            <pc:docMk/>
            <pc:sldMk cId="3127528501" sldId="350"/>
            <ac:spMk id="7" creationId="{D0D6C832-300B-D48E-8D59-5C50D0601DBF}"/>
          </ac:spMkLst>
        </pc:spChg>
        <pc:spChg chg="add del mod">
          <ac:chgData name="Bas van Groezen" userId="6c181c20-f49f-4573-96b1-b939b8903ea9" providerId="ADAL" clId="{E299CF9A-94E8-4746-BAB6-8BC733389A9C}" dt="2023-01-27T09:27:09.675" v="1442"/>
          <ac:spMkLst>
            <pc:docMk/>
            <pc:sldMk cId="3127528501" sldId="350"/>
            <ac:spMk id="8" creationId="{011BD538-3259-218A-952E-3D65F97E0FCA}"/>
          </ac:spMkLst>
        </pc:spChg>
        <pc:spChg chg="add del mod">
          <ac:chgData name="Bas van Groezen" userId="6c181c20-f49f-4573-96b1-b939b8903ea9" providerId="ADAL" clId="{E299CF9A-94E8-4746-BAB6-8BC733389A9C}" dt="2023-01-27T09:27:09.675" v="1442"/>
          <ac:spMkLst>
            <pc:docMk/>
            <pc:sldMk cId="3127528501" sldId="350"/>
            <ac:spMk id="9" creationId="{07C9E61C-9244-44CB-B5CE-ACE9B7B9247D}"/>
          </ac:spMkLst>
        </pc:spChg>
        <pc:spChg chg="add del mod">
          <ac:chgData name="Bas van Groezen" userId="6c181c20-f49f-4573-96b1-b939b8903ea9" providerId="ADAL" clId="{E299CF9A-94E8-4746-BAB6-8BC733389A9C}" dt="2023-01-27T09:27:09.675" v="1442"/>
          <ac:spMkLst>
            <pc:docMk/>
            <pc:sldMk cId="3127528501" sldId="350"/>
            <ac:spMk id="10" creationId="{F6B3C37D-A40C-4F67-A9B5-1475E681491C}"/>
          </ac:spMkLst>
        </pc:spChg>
        <pc:spChg chg="add del mod">
          <ac:chgData name="Bas van Groezen" userId="6c181c20-f49f-4573-96b1-b939b8903ea9" providerId="ADAL" clId="{E299CF9A-94E8-4746-BAB6-8BC733389A9C}" dt="2023-01-27T09:27:09.675" v="1442"/>
          <ac:spMkLst>
            <pc:docMk/>
            <pc:sldMk cId="3127528501" sldId="350"/>
            <ac:spMk id="11" creationId="{3AEBC47C-AD65-DAFF-9A63-ACD0701E4DAA}"/>
          </ac:spMkLst>
        </pc:spChg>
        <pc:spChg chg="add mod">
          <ac:chgData name="Bas van Groezen" userId="6c181c20-f49f-4573-96b1-b939b8903ea9" providerId="ADAL" clId="{E299CF9A-94E8-4746-BAB6-8BC733389A9C}" dt="2023-01-27T09:27:15.727" v="1444" actId="1076"/>
          <ac:spMkLst>
            <pc:docMk/>
            <pc:sldMk cId="3127528501" sldId="350"/>
            <ac:spMk id="12" creationId="{AB0472DF-4536-F857-E3F6-5FF71A5FD98A}"/>
          </ac:spMkLst>
        </pc:spChg>
        <pc:spChg chg="add mod">
          <ac:chgData name="Bas van Groezen" userId="6c181c20-f49f-4573-96b1-b939b8903ea9" providerId="ADAL" clId="{E299CF9A-94E8-4746-BAB6-8BC733389A9C}" dt="2023-01-27T09:27:15.727" v="1444" actId="1076"/>
          <ac:spMkLst>
            <pc:docMk/>
            <pc:sldMk cId="3127528501" sldId="350"/>
            <ac:spMk id="13" creationId="{4749C24D-410D-FB3D-942B-06B7F213A4C9}"/>
          </ac:spMkLst>
        </pc:spChg>
        <pc:spChg chg="add mod">
          <ac:chgData name="Bas van Groezen" userId="6c181c20-f49f-4573-96b1-b939b8903ea9" providerId="ADAL" clId="{E299CF9A-94E8-4746-BAB6-8BC733389A9C}" dt="2023-01-27T09:27:15.727" v="1444" actId="1076"/>
          <ac:spMkLst>
            <pc:docMk/>
            <pc:sldMk cId="3127528501" sldId="350"/>
            <ac:spMk id="14" creationId="{4F3D95C5-7EFC-7356-F148-4B1FA4F04AB3}"/>
          </ac:spMkLst>
        </pc:spChg>
        <pc:spChg chg="add mod">
          <ac:chgData name="Bas van Groezen" userId="6c181c20-f49f-4573-96b1-b939b8903ea9" providerId="ADAL" clId="{E299CF9A-94E8-4746-BAB6-8BC733389A9C}" dt="2023-01-27T09:27:15.727" v="1444" actId="1076"/>
          <ac:spMkLst>
            <pc:docMk/>
            <pc:sldMk cId="3127528501" sldId="350"/>
            <ac:spMk id="15" creationId="{6D19BA82-1618-B2FF-D5D3-C08D2D16CE5C}"/>
          </ac:spMkLst>
        </pc:spChg>
        <pc:spChg chg="add mod">
          <ac:chgData name="Bas van Groezen" userId="6c181c20-f49f-4573-96b1-b939b8903ea9" providerId="ADAL" clId="{E299CF9A-94E8-4746-BAB6-8BC733389A9C}" dt="2023-01-27T09:27:15.727" v="1444" actId="1076"/>
          <ac:spMkLst>
            <pc:docMk/>
            <pc:sldMk cId="3127528501" sldId="350"/>
            <ac:spMk id="16" creationId="{ACC821B0-FEE7-378B-15CD-7517600A47BE}"/>
          </ac:spMkLst>
        </pc:spChg>
        <pc:spChg chg="add mod">
          <ac:chgData name="Bas van Groezen" userId="6c181c20-f49f-4573-96b1-b939b8903ea9" providerId="ADAL" clId="{E299CF9A-94E8-4746-BAB6-8BC733389A9C}" dt="2023-01-27T09:27:15.727" v="1444" actId="1076"/>
          <ac:spMkLst>
            <pc:docMk/>
            <pc:sldMk cId="3127528501" sldId="350"/>
            <ac:spMk id="17" creationId="{2C649D44-163D-500C-9F31-9EA4DD535DF7}"/>
          </ac:spMkLst>
        </pc:spChg>
        <pc:spChg chg="add mod">
          <ac:chgData name="Bas van Groezen" userId="6c181c20-f49f-4573-96b1-b939b8903ea9" providerId="ADAL" clId="{E299CF9A-94E8-4746-BAB6-8BC733389A9C}" dt="2023-01-27T09:27:15.727" v="1444" actId="1076"/>
          <ac:spMkLst>
            <pc:docMk/>
            <pc:sldMk cId="3127528501" sldId="350"/>
            <ac:spMk id="18" creationId="{4BBCAC8B-018F-3D7D-F47F-041C189810B6}"/>
          </ac:spMkLst>
        </pc:spChg>
        <pc:spChg chg="add del mod">
          <ac:chgData name="Bas van Groezen" userId="6c181c20-f49f-4573-96b1-b939b8903ea9" providerId="ADAL" clId="{E299CF9A-94E8-4746-BAB6-8BC733389A9C}" dt="2023-01-27T09:27:28.416" v="1447"/>
          <ac:spMkLst>
            <pc:docMk/>
            <pc:sldMk cId="3127528501" sldId="350"/>
            <ac:spMk id="19" creationId="{8FD952A2-8D97-6F6E-C190-856D452349D6}"/>
          </ac:spMkLst>
        </pc:spChg>
        <pc:spChg chg="add mod">
          <ac:chgData name="Bas van Groezen" userId="6c181c20-f49f-4573-96b1-b939b8903ea9" providerId="ADAL" clId="{E299CF9A-94E8-4746-BAB6-8BC733389A9C}" dt="2023-01-27T09:27:30.837" v="1448"/>
          <ac:spMkLst>
            <pc:docMk/>
            <pc:sldMk cId="3127528501" sldId="350"/>
            <ac:spMk id="20" creationId="{E94DA1FF-6782-A551-88DA-2E9422219641}"/>
          </ac:spMkLst>
        </pc:spChg>
      </pc:sldChg>
      <pc:sldMasterChg chg="del delSldLayout">
        <pc:chgData name="Bas van Groezen" userId="6c181c20-f49f-4573-96b1-b939b8903ea9" providerId="ADAL" clId="{E299CF9A-94E8-4746-BAB6-8BC733389A9C}" dt="2023-01-27T09:27:38.147" v="1449" actId="47"/>
        <pc:sldMasterMkLst>
          <pc:docMk/>
          <pc:sldMasterMk cId="3687708474" sldId="2147483660"/>
        </pc:sldMasterMkLst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3255368589" sldId="2147483661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2048042924" sldId="2147483662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749475100" sldId="2147483663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1743758743" sldId="2147483664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2293785324" sldId="2147483665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1298982759" sldId="2147483666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500058577" sldId="2147483667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1296455451" sldId="2147483668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372431650" sldId="2147483669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2897628739" sldId="2147483670"/>
          </pc:sldLayoutMkLst>
        </pc:sldLayoutChg>
        <pc:sldLayoutChg chg="del">
          <pc:chgData name="Bas van Groezen" userId="6c181c20-f49f-4573-96b1-b939b8903ea9" providerId="ADAL" clId="{E299CF9A-94E8-4746-BAB6-8BC733389A9C}" dt="2023-01-27T09:27:38.147" v="1449" actId="47"/>
          <pc:sldLayoutMkLst>
            <pc:docMk/>
            <pc:sldMasterMk cId="3687708474" sldId="2147483660"/>
            <pc:sldLayoutMk cId="3061201939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3A93B-C18F-47A1-B581-40D1BF831E68}" type="datetimeFigureOut">
              <a:rPr lang="nl-NL" smtClean="0"/>
              <a:t>27-1-2023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02B85-0DEF-480F-9519-C1373786C6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946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7A3315-3F35-74D2-79D2-D03626552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F9704CD-0D5B-B4B3-2BE0-1D052AB40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5181D40-85F5-0FE3-031B-DDA46813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E429-4AAB-47F8-80EB-89C70002B6E3}" type="datetime1">
              <a:rPr lang="nl-NL" smtClean="0"/>
              <a:t>27-1-2023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2F70A3C-2B0B-B1BF-E563-29036F5FD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43A709-2C70-9921-C489-2F12EC31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97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2E015-F79B-7D30-EEB9-E57D3EF0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86F0CA-D860-329A-EBB6-717E889A2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0FE3B1-FE02-78F0-D5C3-FC1C92509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84B5-E67B-4A06-A9EA-BAF1049CE6B0}" type="datetime1">
              <a:rPr lang="nl-NL" smtClean="0"/>
              <a:t>27-1-2023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8ED88B-CE29-B6FB-FDB7-C3A31F0CF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0D7D3C-7BA4-3F28-AC8D-879C10915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818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4F5381-C7BC-1B67-C54D-E23117562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A4B18A-969E-67D7-377D-BB053C006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EA5F96-F91B-ED11-0A9C-C682390F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5E5F6-77AB-48AD-A620-DD3714026999}" type="datetime1">
              <a:rPr lang="nl-NL" smtClean="0"/>
              <a:t>27-1-2023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A951992-CBB6-9341-DDFC-33C568C1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B4904E-E7AF-544E-B67E-2E440DF80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537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4F7B70-CF9D-C401-8B9D-A5BA389CC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720AF0-2C37-0C6C-2557-7DDC96AED8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D1F7802-53C8-3DF2-80A7-084F1347B0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EB8FA2D-5CE9-9864-90A8-75F7BF96E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5524-1D86-4090-9B86-0219F6FC9A58}" type="datetime1">
              <a:rPr lang="nl-NL" smtClean="0"/>
              <a:t>27-1-2023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450480-BDB2-9362-F913-ED5821FB5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4DD47FD-8F20-6C6B-CC73-D7BA482B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2062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1B9D2A-5A3B-377F-1E6D-84BB6D12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1125A6E-2AC6-6B09-72BE-CD1F44663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0C943F0-C13A-1DEB-4628-767EF4326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A254FDC-35AC-C226-7C65-86C53DE77E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B499EC6-E19F-272C-54D7-2048C79FAB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333DB25-A21E-845F-62A4-8A8EE9C4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365-860F-482B-9077-29A6B3AA35AC}" type="datetime1">
              <a:rPr lang="nl-NL" smtClean="0"/>
              <a:t>27-1-2023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1C4FC9B-D562-DB35-1553-8E7BB111C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E900B93-4304-8363-C499-CE75CAB47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315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E68171-DFC9-A991-F6F2-6175F0501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1A30E04-A149-F074-E089-D8066D80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2751-E445-4FFF-A1A3-CF80D6FF7888}" type="datetime1">
              <a:rPr lang="nl-NL" smtClean="0"/>
              <a:t>27-1-2023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ACF807-F0A4-FB0F-8566-9B8F72D7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1EC744D-A36E-3267-AE5F-AA2864470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9896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27087A9-25A9-AFC0-3B94-86548473C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D3EF-FC99-48E9-ACB5-CE168FFD1B5D}" type="datetime1">
              <a:rPr lang="nl-NL" smtClean="0"/>
              <a:t>27-1-2023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508B3EE-ABA5-0BCF-5F4A-9F8E6947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84C83B1-F4C9-BA3C-93F5-BE8D76F0F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9825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3A9927-0BC9-39CB-B8CE-8D9BFDC71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A1D4FC-5EEB-C3A6-6C3D-81DFB44C7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AB1CFF1-4C6F-9EF4-7206-D320655C6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291EEDD-2D18-B0D5-5407-B5F6E6BC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F924-2CE2-41D8-952F-137A298DDFD6}" type="datetime1">
              <a:rPr lang="nl-NL" smtClean="0"/>
              <a:t>27-1-2023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69F156B-3CF3-92A7-ED3A-99DE983C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871EA0-F998-0A12-3E7F-F6081A62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68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E8B575-261B-73A2-7BA9-515D63A4A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AC3EAE2-DF66-3128-0F69-05F0FA73DF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500981E-2895-5962-84C4-A0ED2407B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DB4EC24-7CD8-6BFB-39A9-B48D3D93F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D0F3-DB4A-4B0A-AFC4-A04C3068F0C1}" type="datetime1">
              <a:rPr lang="nl-NL" smtClean="0"/>
              <a:t>27-1-2023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00CF429-9FFE-2759-E1D9-D01C5567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8B03BFE-B08F-CD54-F002-37478ED8C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641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06A8AC-CF78-BD98-7E7C-A0DB724F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1CE2A1D-F699-9218-7677-477B9F27C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223EE54-6041-6D26-AA1F-CE5C68C20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26C4-2497-483C-A6A0-0EC00BC34973}" type="datetime1">
              <a:rPr lang="nl-NL" smtClean="0"/>
              <a:t>27-1-2023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90571F-4E16-86FF-665E-553405282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CC582A-C887-7F5C-B3A0-EFC0B204B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283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4AD7C86-DC28-8AB9-4916-584D47EE34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E78E5FA-836C-8805-2A66-17F184DD7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81882C-DB24-8175-D619-366E9AD46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4D699-A9D4-4A70-BB46-D68AF72105A3}" type="datetime1">
              <a:rPr lang="nl-NL" smtClean="0"/>
              <a:t>27-1-2023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8A2824-B253-1971-0543-6DAA29EB7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28410F-8E22-2659-2DBC-166947244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474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14FEE9F-5909-BC6D-3ECC-5225C8041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52F692D-C15A-0521-90E5-F0E75656F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F637A6E-A0F6-E338-6EE8-4D6EEBAA97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A6D73-686F-477F-8AF4-6911880705F0}" type="datetime1">
              <a:rPr lang="nl-NL" smtClean="0"/>
              <a:t>27-1-2023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5249E4-EF77-3D25-0BC5-8CA593645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E49385-AAA8-0F13-EC4E-88FDD65A2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92580-44BE-4828-8D1F-AACD7124082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425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3D9EF00-8222-25E7-F1F5-7EA321904FEF}"/>
              </a:ext>
            </a:extLst>
          </p:cNvPr>
          <p:cNvSpPr txBox="1"/>
          <p:nvPr/>
        </p:nvSpPr>
        <p:spPr>
          <a:xfrm>
            <a:off x="189781" y="155275"/>
            <a:ext cx="1174917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None/>
            </a:pPr>
            <a:r>
              <a:rPr lang="nl-NL" altLang="nl-NL" sz="6000" b="1" dirty="0">
                <a:solidFill>
                  <a:schemeClr val="accent2"/>
                </a:solidFill>
              </a:rPr>
              <a:t>SIER game</a:t>
            </a:r>
          </a:p>
          <a:p>
            <a:pPr marL="457200" indent="-457200" algn="ctr">
              <a:buFont typeface="Wingdings" panose="05000000000000000000" pitchFamily="2" charset="2"/>
              <a:buNone/>
            </a:pPr>
            <a:endParaRPr lang="nl-NL" altLang="nl-NL" sz="2400" dirty="0"/>
          </a:p>
          <a:p>
            <a:pPr marL="457200" indent="-457200">
              <a:buFont typeface="Wingdings" panose="05000000000000000000" pitchFamily="2" charset="2"/>
              <a:buNone/>
            </a:pPr>
            <a:r>
              <a:rPr lang="en-US" altLang="nl-NL" sz="2000" dirty="0"/>
              <a:t>Objectives: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nl-NL" sz="2000" dirty="0"/>
              <a:t>To learn how, in a market economy, there may be links between a number of key concepts in economics</a:t>
            </a:r>
          </a:p>
          <a:p>
            <a:pPr marL="457200" indent="-457200">
              <a:buFont typeface="+mj-lt"/>
              <a:buAutoNum type="arabicPeriod"/>
            </a:pPr>
            <a:endParaRPr lang="en-US" altLang="nl-NL" sz="2000" dirty="0"/>
          </a:p>
          <a:p>
            <a:pPr marL="457200" indent="-457200">
              <a:buFont typeface="+mj-lt"/>
              <a:buAutoNum type="arabicPeriod"/>
            </a:pPr>
            <a:r>
              <a:rPr lang="en-US" altLang="nl-NL" sz="2000" dirty="0"/>
              <a:t>To learn that it is difficult to implement a good economic policy</a:t>
            </a:r>
            <a:endParaRPr lang="nl-NL" altLang="nl-NL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D99F95-8DDC-CA99-F191-000F11128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533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3D9EF00-8222-25E7-F1F5-7EA321904FEF}"/>
              </a:ext>
            </a:extLst>
          </p:cNvPr>
          <p:cNvSpPr txBox="1"/>
          <p:nvPr/>
        </p:nvSpPr>
        <p:spPr>
          <a:xfrm>
            <a:off x="189781" y="155275"/>
            <a:ext cx="117491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Clr>
                <a:schemeClr val="tx1"/>
              </a:buClr>
            </a:pPr>
            <a:r>
              <a:rPr lang="nl-NL" altLang="nl-NL" sz="3200" b="1" dirty="0">
                <a:solidFill>
                  <a:schemeClr val="accent2"/>
                </a:solidFill>
              </a:rPr>
              <a:t>Steps</a:t>
            </a:r>
          </a:p>
          <a:p>
            <a:pPr marL="533400" indent="-533400">
              <a:buClr>
                <a:schemeClr val="tx1"/>
              </a:buClr>
              <a:buFontTx/>
              <a:buAutoNum type="arabicPeriod"/>
            </a:pPr>
            <a:endParaRPr lang="en-US" altLang="nl-NL" sz="2000" dirty="0"/>
          </a:p>
          <a:p>
            <a:pPr marL="533400" indent="-533400">
              <a:buClr>
                <a:schemeClr val="tx1"/>
              </a:buClr>
              <a:buFontTx/>
              <a:buAutoNum type="arabicPeriod"/>
            </a:pPr>
            <a:r>
              <a:rPr lang="en-US" altLang="nl-NL" sz="2000" dirty="0"/>
              <a:t>Game play</a:t>
            </a:r>
          </a:p>
          <a:p>
            <a:pPr marL="533400" indent="-533400">
              <a:buClr>
                <a:schemeClr val="tx1"/>
              </a:buClr>
              <a:buFontTx/>
              <a:buAutoNum type="arabicPeriod"/>
            </a:pPr>
            <a:r>
              <a:rPr lang="en-US" altLang="nl-NL" sz="2000" dirty="0"/>
              <a:t>Political support: what makes voters happy?</a:t>
            </a:r>
          </a:p>
          <a:p>
            <a:pPr marL="533400" indent="-533400">
              <a:buClr>
                <a:schemeClr val="tx1"/>
              </a:buClr>
              <a:buFontTx/>
              <a:buAutoNum type="arabicPeriod"/>
            </a:pPr>
            <a:r>
              <a:rPr lang="en-US" altLang="nl-NL" sz="2000" dirty="0"/>
              <a:t>The structure of the economy</a:t>
            </a:r>
          </a:p>
          <a:p>
            <a:pPr lvl="1">
              <a:buClr>
                <a:schemeClr val="tx1"/>
              </a:buClr>
            </a:pPr>
            <a:r>
              <a:rPr lang="en-US" altLang="nl-NL" sz="2000" dirty="0"/>
              <a:t> Consumers, firms and government (= teams)</a:t>
            </a:r>
          </a:p>
          <a:p>
            <a:pPr marL="533400" indent="-533400">
              <a:buClr>
                <a:schemeClr val="tx1"/>
              </a:buClr>
              <a:buFont typeface="+mj-lt"/>
              <a:buAutoNum type="arabicPeriod" startAt="4"/>
            </a:pPr>
            <a:r>
              <a:rPr lang="en-US" altLang="nl-NL" sz="2000" dirty="0"/>
              <a:t>What determines the </a:t>
            </a:r>
            <a:r>
              <a:rPr lang="en-US" altLang="nl-NL" sz="2000" dirty="0" err="1"/>
              <a:t>behaviour</a:t>
            </a:r>
            <a:r>
              <a:rPr lang="en-US" altLang="nl-NL" sz="2000" dirty="0"/>
              <a:t> of firms</a:t>
            </a:r>
          </a:p>
          <a:p>
            <a:pPr lvl="1">
              <a:buClr>
                <a:schemeClr val="tx1"/>
              </a:buClr>
            </a:pPr>
            <a:r>
              <a:rPr lang="en-US" altLang="nl-NL" sz="2000" dirty="0"/>
              <a:t> What determines the </a:t>
            </a:r>
            <a:r>
              <a:rPr lang="en-US" altLang="nl-NL" sz="2000" dirty="0" err="1"/>
              <a:t>behaviour</a:t>
            </a:r>
            <a:r>
              <a:rPr lang="en-US" altLang="nl-NL" sz="2000" dirty="0"/>
              <a:t> of consumers?</a:t>
            </a:r>
          </a:p>
          <a:p>
            <a:pPr lvl="1">
              <a:buClr>
                <a:schemeClr val="tx1"/>
              </a:buClr>
            </a:pPr>
            <a:r>
              <a:rPr lang="en-US" altLang="nl-NL" sz="2000" dirty="0"/>
              <a:t> The goods market</a:t>
            </a:r>
          </a:p>
          <a:p>
            <a:pPr marL="533400" indent="-533400">
              <a:buClr>
                <a:schemeClr val="tx1"/>
              </a:buClr>
              <a:buFontTx/>
              <a:buAutoNum type="arabicPeriod" startAt="4"/>
            </a:pPr>
            <a:r>
              <a:rPr lang="en-US" altLang="nl-NL" sz="2000" dirty="0"/>
              <a:t>What policy instruments do players have?</a:t>
            </a:r>
          </a:p>
          <a:p>
            <a:pPr marL="533400" indent="-533400">
              <a:buClr>
                <a:schemeClr val="tx1"/>
              </a:buClr>
              <a:buFontTx/>
              <a:buAutoNum type="arabicPeriod" startAt="4"/>
            </a:pPr>
            <a:r>
              <a:rPr lang="en-US" altLang="nl-NL" sz="2000" dirty="0"/>
              <a:t>Example: how does a policy instrument affect the economy and thus political support?</a:t>
            </a:r>
          </a:p>
          <a:p>
            <a:pPr>
              <a:buClr>
                <a:schemeClr val="tx1"/>
              </a:buClr>
            </a:pPr>
            <a:endParaRPr lang="nl-NL" altLang="nl-NL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E74FE2-64D4-1E33-BC7B-2AF56BAF1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057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3D9EF00-8222-25E7-F1F5-7EA321904FEF}"/>
              </a:ext>
            </a:extLst>
          </p:cNvPr>
          <p:cNvSpPr txBox="1"/>
          <p:nvPr/>
        </p:nvSpPr>
        <p:spPr>
          <a:xfrm>
            <a:off x="146238" y="216235"/>
            <a:ext cx="13119819" cy="5712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lnSpc>
                <a:spcPct val="80000"/>
              </a:lnSpc>
              <a:buClr>
                <a:schemeClr val="tx1"/>
              </a:buClr>
            </a:pPr>
            <a:r>
              <a:rPr lang="nl-NL" altLang="nl-NL" sz="3200" b="1" dirty="0">
                <a:solidFill>
                  <a:schemeClr val="accent2"/>
                </a:solidFill>
              </a:rPr>
              <a:t>1. Game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play</a:t>
            </a:r>
            <a:endParaRPr lang="nl-NL" altLang="nl-NL" sz="3200" b="1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endParaRPr lang="nl-NL" altLang="nl-NL" sz="2400" dirty="0"/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altLang="nl-NL" sz="2000" dirty="0"/>
              <a:t>A </a:t>
            </a:r>
            <a:r>
              <a:rPr lang="nl-NL" altLang="nl-NL" sz="2000" dirty="0" err="1"/>
              <a:t>world</a:t>
            </a:r>
            <a:r>
              <a:rPr lang="nl-NL" altLang="nl-NL" sz="2000" dirty="0"/>
              <a:t> </a:t>
            </a:r>
            <a:r>
              <a:rPr lang="nl-NL" altLang="nl-NL" sz="2000" dirty="0" err="1"/>
              <a:t>with</a:t>
            </a:r>
            <a:r>
              <a:rPr lang="nl-NL" altLang="nl-NL" sz="2000" dirty="0"/>
              <a:t> 4 independent </a:t>
            </a:r>
            <a:r>
              <a:rPr lang="nl-NL" altLang="nl-NL" sz="2000" dirty="0" err="1"/>
              <a:t>countries</a:t>
            </a:r>
            <a:endParaRPr lang="nl-NL" altLang="nl-NL" sz="2000" dirty="0"/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altLang="nl-NL" sz="2000" dirty="0" err="1"/>
              <a:t>Groups</a:t>
            </a:r>
            <a:r>
              <a:rPr lang="nl-NL" altLang="nl-NL" sz="2000" dirty="0"/>
              <a:t> of 3 or 4 </a:t>
            </a:r>
            <a:r>
              <a:rPr lang="nl-NL" altLang="nl-NL" sz="2000" dirty="0" err="1"/>
              <a:t>students</a:t>
            </a:r>
            <a:r>
              <a:rPr lang="nl-NL" altLang="nl-NL" sz="2000" dirty="0"/>
              <a:t> are </a:t>
            </a:r>
            <a:r>
              <a:rPr lang="nl-NL" altLang="nl-NL" sz="2000" dirty="0" err="1"/>
              <a:t>the</a:t>
            </a:r>
            <a:r>
              <a:rPr lang="nl-NL" altLang="nl-NL" sz="2000" dirty="0"/>
              <a:t> </a:t>
            </a:r>
            <a:r>
              <a:rPr lang="nl-NL" altLang="nl-NL" sz="2000" dirty="0" err="1"/>
              <a:t>government</a:t>
            </a:r>
            <a:endParaRPr lang="nl-NL" altLang="nl-NL" sz="2000" dirty="0"/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altLang="nl-NL" sz="2000" dirty="0"/>
              <a:t>In </a:t>
            </a:r>
            <a:r>
              <a:rPr lang="nl-NL" altLang="nl-NL" sz="2000" dirty="0" err="1"/>
              <a:t>period</a:t>
            </a:r>
            <a:r>
              <a:rPr lang="nl-NL" altLang="nl-NL" sz="2000" dirty="0"/>
              <a:t> 0 </a:t>
            </a:r>
            <a:r>
              <a:rPr lang="nl-NL" altLang="nl-NL" sz="2000" dirty="0" err="1"/>
              <a:t>all</a:t>
            </a:r>
            <a:r>
              <a:rPr lang="nl-NL" altLang="nl-NL" sz="2000" dirty="0"/>
              <a:t> </a:t>
            </a:r>
            <a:r>
              <a:rPr lang="nl-NL" altLang="nl-NL" sz="2000" dirty="0" err="1"/>
              <a:t>countries</a:t>
            </a:r>
            <a:r>
              <a:rPr lang="nl-NL" altLang="nl-NL" sz="2000" dirty="0"/>
              <a:t> are </a:t>
            </a:r>
            <a:r>
              <a:rPr lang="nl-NL" altLang="nl-NL" sz="2000" dirty="0" err="1"/>
              <a:t>equal</a:t>
            </a:r>
            <a:endParaRPr lang="nl-NL" altLang="nl-NL" sz="2000" dirty="0"/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altLang="nl-NL" sz="2000" dirty="0"/>
              <a:t>The </a:t>
            </a:r>
            <a:r>
              <a:rPr lang="nl-NL" altLang="nl-NL" sz="2000" dirty="0" err="1"/>
              <a:t>countries</a:t>
            </a:r>
            <a:r>
              <a:rPr lang="nl-NL" altLang="nl-NL" sz="2000" dirty="0"/>
              <a:t> are </a:t>
            </a:r>
            <a:r>
              <a:rPr lang="nl-NL" altLang="nl-NL" sz="2000" dirty="0" err="1"/>
              <a:t>economically</a:t>
            </a:r>
            <a:r>
              <a:rPr lang="nl-NL" altLang="nl-NL" sz="2000" dirty="0"/>
              <a:t> </a:t>
            </a:r>
            <a:r>
              <a:rPr lang="nl-NL" altLang="nl-NL" sz="2000" dirty="0" err="1"/>
              <a:t>linked</a:t>
            </a:r>
            <a:endParaRPr lang="nl-NL" altLang="nl-NL" sz="2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nl-NL" altLang="nl-NL" sz="2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nl-NL" altLang="nl-NL" sz="2000" b="1" dirty="0" err="1">
                <a:solidFill>
                  <a:schemeClr val="accent2"/>
                </a:solidFill>
              </a:rPr>
              <a:t>Period</a:t>
            </a:r>
            <a:r>
              <a:rPr lang="nl-NL" altLang="nl-NL" sz="2000" b="1" dirty="0">
                <a:solidFill>
                  <a:schemeClr val="accent2"/>
                </a:solidFill>
              </a:rPr>
              <a:t> 1:</a:t>
            </a:r>
          </a:p>
          <a:p>
            <a:pPr>
              <a:lnSpc>
                <a:spcPct val="80000"/>
              </a:lnSpc>
            </a:pPr>
            <a:r>
              <a:rPr lang="nl-NL" altLang="nl-NL" sz="2000" dirty="0" err="1"/>
              <a:t>All</a:t>
            </a:r>
            <a:r>
              <a:rPr lang="nl-NL" altLang="nl-NL" sz="2000" dirty="0"/>
              <a:t> </a:t>
            </a:r>
            <a:r>
              <a:rPr lang="nl-NL" altLang="nl-NL" sz="2000" dirty="0" err="1"/>
              <a:t>governments</a:t>
            </a:r>
            <a:r>
              <a:rPr lang="nl-NL" altLang="nl-NL" sz="2000" dirty="0"/>
              <a:t> </a:t>
            </a:r>
            <a:r>
              <a:rPr lang="nl-NL" altLang="nl-NL" sz="2000" dirty="0" err="1"/>
              <a:t>determine</a:t>
            </a:r>
            <a:r>
              <a:rPr lang="nl-NL" altLang="nl-NL" sz="2000" dirty="0"/>
              <a:t> </a:t>
            </a:r>
            <a:r>
              <a:rPr lang="nl-NL" altLang="nl-NL" sz="2000" dirty="0" err="1"/>
              <a:t>policies</a:t>
            </a:r>
            <a:r>
              <a:rPr lang="nl-NL" altLang="nl-NL" sz="2000" dirty="0"/>
              <a:t>  </a:t>
            </a:r>
            <a:r>
              <a:rPr lang="nl-NL" altLang="nl-NL" sz="2000" dirty="0">
                <a:sym typeface="Symbol" panose="05050102010706020507" pitchFamily="18" charset="2"/>
              </a:rPr>
              <a:t> </a:t>
            </a:r>
            <a:r>
              <a:rPr lang="nl-NL" altLang="nl-NL" sz="2000" dirty="0" err="1">
                <a:sym typeface="Symbol" panose="05050102010706020507" pitchFamily="18" charset="2"/>
              </a:rPr>
              <a:t>fill</a:t>
            </a:r>
            <a:r>
              <a:rPr lang="nl-NL" altLang="nl-NL" sz="2000" dirty="0">
                <a:sym typeface="Symbol" panose="05050102010706020507" pitchFamily="18" charset="2"/>
              </a:rPr>
              <a:t> in on </a:t>
            </a:r>
            <a:r>
              <a:rPr lang="nl-NL" altLang="nl-NL" sz="2000" dirty="0" err="1">
                <a:sym typeface="Symbol" panose="05050102010706020507" pitchFamily="18" charset="2"/>
              </a:rPr>
              <a:t>period</a:t>
            </a:r>
            <a:r>
              <a:rPr lang="nl-NL" altLang="nl-NL" sz="2000" dirty="0">
                <a:sym typeface="Symbol" panose="05050102010706020507" pitchFamily="18" charset="2"/>
              </a:rPr>
              <a:t> sheet</a:t>
            </a:r>
            <a:endParaRPr lang="nl-NL" altLang="nl-NL" sz="2000" dirty="0"/>
          </a:p>
          <a:p>
            <a:pPr>
              <a:lnSpc>
                <a:spcPct val="80000"/>
              </a:lnSpc>
            </a:pPr>
            <a:endParaRPr lang="nl-NL" altLang="nl-NL" sz="2000" dirty="0"/>
          </a:p>
          <a:p>
            <a:pPr>
              <a:lnSpc>
                <a:spcPct val="80000"/>
              </a:lnSpc>
            </a:pPr>
            <a:r>
              <a:rPr lang="en-US" altLang="nl-NL" sz="2000" dirty="0"/>
              <a:t>Once they have all submitted their policies</a:t>
            </a:r>
          </a:p>
          <a:p>
            <a:pPr>
              <a:lnSpc>
                <a:spcPct val="80000"/>
              </a:lnSpc>
            </a:pPr>
            <a:r>
              <a:rPr lang="en-US" altLang="nl-NL" sz="2000" dirty="0"/>
              <a:t>	- class discussion</a:t>
            </a:r>
          </a:p>
          <a:p>
            <a:pPr>
              <a:lnSpc>
                <a:spcPct val="80000"/>
              </a:lnSpc>
            </a:pPr>
            <a:r>
              <a:rPr lang="en-US" altLang="nl-NL" sz="2000" dirty="0"/>
              <a:t>	- computer calculates the effects of these policies </a:t>
            </a:r>
          </a:p>
          <a:p>
            <a:pPr>
              <a:lnSpc>
                <a:spcPct val="80000"/>
              </a:lnSpc>
            </a:pPr>
            <a:r>
              <a:rPr lang="en-US" altLang="nl-NL" sz="2000" dirty="0"/>
              <a:t>	  on the economy and thus on political support</a:t>
            </a:r>
          </a:p>
          <a:p>
            <a:pPr>
              <a:lnSpc>
                <a:spcPct val="80000"/>
              </a:lnSpc>
            </a:pPr>
            <a:r>
              <a:rPr lang="en-US" altLang="nl-NL" sz="2000" dirty="0"/>
              <a:t>	= results of period 1</a:t>
            </a:r>
          </a:p>
          <a:p>
            <a:pPr>
              <a:lnSpc>
                <a:spcPct val="80000"/>
              </a:lnSpc>
            </a:pPr>
            <a:r>
              <a:rPr lang="en-US" altLang="nl-NL" sz="2000" dirty="0"/>
              <a:t>	= starting level for period 2</a:t>
            </a:r>
            <a:endParaRPr lang="nl-NL" altLang="nl-NL" sz="2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nl-NL" altLang="nl-NL" sz="2000" dirty="0"/>
          </a:p>
          <a:p>
            <a:pPr>
              <a:lnSpc>
                <a:spcPct val="80000"/>
              </a:lnSpc>
            </a:pPr>
            <a:r>
              <a:rPr lang="nl-NL" altLang="nl-NL" sz="2000" dirty="0" err="1"/>
              <a:t>All</a:t>
            </a:r>
            <a:r>
              <a:rPr lang="nl-NL" altLang="nl-NL" sz="2000" dirty="0"/>
              <a:t> </a:t>
            </a:r>
            <a:r>
              <a:rPr lang="nl-NL" altLang="nl-NL" sz="2000" dirty="0" err="1"/>
              <a:t>government</a:t>
            </a:r>
            <a:r>
              <a:rPr lang="nl-NL" altLang="nl-NL" sz="2000" dirty="0"/>
              <a:t> </a:t>
            </a:r>
            <a:r>
              <a:rPr lang="nl-NL" altLang="nl-NL" sz="2000" dirty="0" err="1"/>
              <a:t>determine</a:t>
            </a:r>
            <a:r>
              <a:rPr lang="nl-NL" altLang="nl-NL" sz="2000" dirty="0"/>
              <a:t> </a:t>
            </a:r>
            <a:r>
              <a:rPr lang="nl-NL" altLang="nl-NL" sz="2000" dirty="0" err="1"/>
              <a:t>policies</a:t>
            </a:r>
            <a:r>
              <a:rPr lang="nl-NL" altLang="nl-NL" sz="2000" dirty="0"/>
              <a:t> </a:t>
            </a:r>
            <a:r>
              <a:rPr lang="nl-NL" altLang="nl-NL" sz="2000" dirty="0" err="1"/>
              <a:t>for</a:t>
            </a:r>
            <a:r>
              <a:rPr lang="nl-NL" altLang="nl-NL" sz="2000" dirty="0"/>
              <a:t> </a:t>
            </a:r>
            <a:r>
              <a:rPr lang="nl-NL" altLang="nl-NL" sz="2000" b="1" dirty="0" err="1">
                <a:solidFill>
                  <a:schemeClr val="accent2"/>
                </a:solidFill>
              </a:rPr>
              <a:t>period</a:t>
            </a:r>
            <a:r>
              <a:rPr lang="nl-NL" altLang="nl-NL" sz="2000" b="1" dirty="0">
                <a:solidFill>
                  <a:schemeClr val="accent2"/>
                </a:solidFill>
              </a:rPr>
              <a:t> 2</a:t>
            </a:r>
            <a:r>
              <a:rPr lang="nl-NL" altLang="nl-NL" sz="2000" dirty="0"/>
              <a:t>, </a:t>
            </a:r>
            <a:r>
              <a:rPr lang="nl-NL" altLang="nl-NL" sz="2000" dirty="0" err="1"/>
              <a:t>and</a:t>
            </a:r>
            <a:r>
              <a:rPr lang="nl-NL" altLang="nl-NL" sz="2000" dirty="0"/>
              <a:t> </a:t>
            </a:r>
            <a:r>
              <a:rPr lang="nl-NL" altLang="nl-NL" sz="2000" dirty="0" err="1"/>
              <a:t>so</a:t>
            </a:r>
            <a:r>
              <a:rPr lang="nl-NL" altLang="nl-NL" sz="2000" dirty="0"/>
              <a:t> on</a:t>
            </a:r>
          </a:p>
          <a:p>
            <a:pPr>
              <a:lnSpc>
                <a:spcPct val="80000"/>
              </a:lnSpc>
            </a:pPr>
            <a:endParaRPr lang="nl-NL" altLang="nl-NL" sz="2000" dirty="0"/>
          </a:p>
          <a:p>
            <a:pPr>
              <a:lnSpc>
                <a:spcPct val="80000"/>
              </a:lnSpc>
            </a:pPr>
            <a:r>
              <a:rPr lang="nl-NL" altLang="nl-NL" sz="2000" b="1" dirty="0">
                <a:solidFill>
                  <a:schemeClr val="accent2"/>
                </a:solidFill>
                <a:sym typeface="Symbol" panose="05050102010706020507" pitchFamily="18" charset="2"/>
              </a:rPr>
              <a:t>Last </a:t>
            </a:r>
            <a:r>
              <a:rPr lang="nl-NL" altLang="nl-NL" sz="2000" b="1" dirty="0" err="1">
                <a:solidFill>
                  <a:schemeClr val="accent2"/>
                </a:solidFill>
                <a:sym typeface="Symbol" panose="05050102010706020507" pitchFamily="18" charset="2"/>
              </a:rPr>
              <a:t>round</a:t>
            </a:r>
            <a:r>
              <a:rPr lang="nl-NL" altLang="nl-NL" sz="2000" b="1" dirty="0">
                <a:solidFill>
                  <a:schemeClr val="accent2"/>
                </a:solidFill>
                <a:sym typeface="Symbol" panose="05050102010706020507" pitchFamily="18" charset="2"/>
              </a:rPr>
              <a:t> = </a:t>
            </a:r>
            <a:r>
              <a:rPr lang="nl-NL" altLang="nl-NL" sz="2000" b="1" dirty="0" err="1">
                <a:solidFill>
                  <a:schemeClr val="accent2"/>
                </a:solidFill>
                <a:sym typeface="Symbol" panose="05050102010706020507" pitchFamily="18" charset="2"/>
              </a:rPr>
              <a:t>election</a:t>
            </a:r>
            <a:r>
              <a:rPr lang="nl-NL" altLang="nl-NL" sz="2000" b="1" dirty="0">
                <a:solidFill>
                  <a:schemeClr val="accent2"/>
                </a:solidFill>
                <a:sym typeface="Symbol" panose="05050102010706020507" pitchFamily="18" charset="2"/>
              </a:rPr>
              <a:t> time</a:t>
            </a:r>
            <a:r>
              <a:rPr lang="nl-NL" altLang="nl-NL" sz="2000" dirty="0">
                <a:sym typeface="Symbol" panose="05050102010706020507" pitchFamily="18" charset="2"/>
              </a:rPr>
              <a:t>: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nl-NL" altLang="nl-NL" sz="2000" dirty="0">
                <a:sym typeface="Symbol" panose="05050102010706020507" pitchFamily="18" charset="2"/>
              </a:rPr>
              <a:t>The country </a:t>
            </a:r>
            <a:r>
              <a:rPr lang="nl-NL" altLang="nl-NL" sz="2000" dirty="0" err="1">
                <a:sym typeface="Symbol" panose="05050102010706020507" pitchFamily="18" charset="2"/>
              </a:rPr>
              <a:t>with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the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highest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political</a:t>
            </a:r>
            <a:r>
              <a:rPr lang="nl-NL" altLang="nl-NL" sz="2000" dirty="0">
                <a:sym typeface="Symbol" panose="05050102010706020507" pitchFamily="18" charset="2"/>
              </a:rPr>
              <a:t> support </a:t>
            </a:r>
            <a:r>
              <a:rPr lang="nl-NL" altLang="nl-NL" sz="2000" dirty="0" err="1">
                <a:sym typeface="Symbol" panose="05050102010706020507" pitchFamily="18" charset="2"/>
              </a:rPr>
              <a:t>wins</a:t>
            </a:r>
            <a:r>
              <a:rPr lang="nl-NL" altLang="nl-NL" sz="2000" dirty="0">
                <a:sym typeface="Symbol" panose="05050102010706020507" pitchFamily="18" charset="2"/>
              </a:rPr>
              <a:t>,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nl-NL" altLang="nl-NL" sz="2000" dirty="0" err="1">
                <a:sym typeface="Symbol" panose="05050102010706020507" pitchFamily="18" charset="2"/>
              </a:rPr>
              <a:t>if</a:t>
            </a:r>
            <a:r>
              <a:rPr lang="nl-NL" altLang="nl-NL" sz="2000" dirty="0">
                <a:sym typeface="Symbol" panose="05050102010706020507" pitchFamily="18" charset="2"/>
              </a:rPr>
              <a:t> at </a:t>
            </a:r>
            <a:r>
              <a:rPr lang="nl-NL" altLang="nl-NL" sz="2000" dirty="0" err="1">
                <a:sym typeface="Symbol" panose="05050102010706020507" pitchFamily="18" charset="2"/>
              </a:rPr>
              <a:t>least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this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political</a:t>
            </a:r>
            <a:r>
              <a:rPr lang="nl-NL" altLang="nl-NL" sz="2000" dirty="0">
                <a:sym typeface="Symbol" panose="05050102010706020507" pitchFamily="18" charset="2"/>
              </a:rPr>
              <a:t> support is </a:t>
            </a:r>
            <a:r>
              <a:rPr lang="nl-NL" altLang="nl-NL" sz="2000" dirty="0" err="1">
                <a:sym typeface="Symbol" panose="05050102010706020507" pitchFamily="18" charset="2"/>
              </a:rPr>
              <a:t>above</a:t>
            </a:r>
            <a:r>
              <a:rPr lang="nl-NL" altLang="nl-NL" sz="2000" dirty="0">
                <a:sym typeface="Symbol" panose="05050102010706020507" pitchFamily="18" charset="2"/>
              </a:rPr>
              <a:t> 100.00 (</a:t>
            </a:r>
            <a:r>
              <a:rPr lang="nl-NL" altLang="nl-NL" sz="2000" dirty="0" err="1">
                <a:sym typeface="Symbol" panose="05050102010706020507" pitchFamily="18" charset="2"/>
              </a:rPr>
              <a:t>starting</a:t>
            </a:r>
            <a:r>
              <a:rPr lang="nl-NL" altLang="nl-NL" sz="2000" dirty="0">
                <a:sym typeface="Symbol" panose="05050102010706020507" pitchFamily="18" charset="2"/>
              </a:rPr>
              <a:t> level)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D591AF-1FBD-4073-0592-294CA21BA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647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3D9EF00-8222-25E7-F1F5-7EA321904FEF}"/>
              </a:ext>
            </a:extLst>
          </p:cNvPr>
          <p:cNvSpPr txBox="1"/>
          <p:nvPr/>
        </p:nvSpPr>
        <p:spPr>
          <a:xfrm>
            <a:off x="189781" y="155275"/>
            <a:ext cx="11749177" cy="4146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</a:pPr>
            <a:r>
              <a:rPr lang="nl-NL" altLang="nl-NL" sz="3200" b="1" dirty="0">
                <a:solidFill>
                  <a:schemeClr val="accent2"/>
                </a:solidFill>
              </a:rPr>
              <a:t>2.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Political</a:t>
            </a:r>
            <a:r>
              <a:rPr lang="nl-NL" altLang="nl-NL" sz="3200" b="1" dirty="0">
                <a:solidFill>
                  <a:schemeClr val="accent2"/>
                </a:solidFill>
              </a:rPr>
              <a:t> support: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what</a:t>
            </a:r>
            <a:r>
              <a:rPr lang="nl-NL" altLang="nl-NL" sz="3200" b="1" dirty="0">
                <a:solidFill>
                  <a:schemeClr val="accent2"/>
                </a:solidFill>
              </a:rPr>
              <a:t>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makes</a:t>
            </a:r>
            <a:r>
              <a:rPr lang="nl-NL" altLang="nl-NL" sz="3200" b="1" dirty="0">
                <a:solidFill>
                  <a:schemeClr val="accent2"/>
                </a:solidFill>
              </a:rPr>
              <a:t>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voters</a:t>
            </a:r>
            <a:r>
              <a:rPr lang="nl-NL" altLang="nl-NL" sz="3200" b="1" dirty="0">
                <a:solidFill>
                  <a:schemeClr val="accent2"/>
                </a:solidFill>
              </a:rPr>
              <a:t> happy?</a:t>
            </a:r>
          </a:p>
          <a:p>
            <a:pPr marL="457200" indent="-457200">
              <a:lnSpc>
                <a:spcPct val="80000"/>
              </a:lnSpc>
              <a:spcBef>
                <a:spcPct val="10000"/>
              </a:spcBef>
            </a:pPr>
            <a:endParaRPr lang="nl-NL" altLang="nl-NL" sz="24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10000"/>
              </a:spcBef>
            </a:pPr>
            <a:r>
              <a:rPr lang="nl-NL" altLang="nl-NL" sz="2000" dirty="0" err="1">
                <a:solidFill>
                  <a:schemeClr val="accent2"/>
                </a:solidFill>
              </a:rPr>
              <a:t>Political</a:t>
            </a:r>
            <a:r>
              <a:rPr lang="nl-NL" altLang="nl-NL" sz="2000" dirty="0">
                <a:solidFill>
                  <a:schemeClr val="accent2"/>
                </a:solidFill>
              </a:rPr>
              <a:t> support starts at 100.00 </a:t>
            </a:r>
            <a:r>
              <a:rPr lang="nl-NL" altLang="nl-NL" sz="2000" dirty="0" err="1">
                <a:solidFill>
                  <a:schemeClr val="accent2"/>
                </a:solidFill>
              </a:rPr>
              <a:t>and</a:t>
            </a:r>
            <a:r>
              <a:rPr lang="nl-NL" altLang="nl-NL" sz="2000" dirty="0">
                <a:solidFill>
                  <a:schemeClr val="accent2"/>
                </a:solidFill>
              </a:rPr>
              <a:t> </a:t>
            </a:r>
            <a:r>
              <a:rPr lang="nl-NL" altLang="nl-NL" sz="2000" dirty="0" err="1">
                <a:solidFill>
                  <a:schemeClr val="accent2"/>
                </a:solidFill>
              </a:rPr>
              <a:t>increases</a:t>
            </a:r>
            <a:r>
              <a:rPr lang="nl-NL" altLang="nl-NL" sz="2000" dirty="0">
                <a:solidFill>
                  <a:schemeClr val="accent2"/>
                </a:solidFill>
              </a:rPr>
              <a:t> </a:t>
            </a:r>
            <a:r>
              <a:rPr lang="nl-NL" altLang="nl-NL" sz="2000" dirty="0" err="1">
                <a:solidFill>
                  <a:schemeClr val="accent2"/>
                </a:solidFill>
              </a:rPr>
              <a:t>when</a:t>
            </a:r>
            <a:r>
              <a:rPr lang="nl-NL" altLang="nl-NL" sz="2000" dirty="0"/>
              <a:t>:</a:t>
            </a:r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Tx/>
              <a:buAutoNum type="arabicPeriod"/>
            </a:pPr>
            <a:r>
              <a:rPr lang="nl-NL" altLang="nl-NL" sz="2000" dirty="0"/>
              <a:t>More real private </a:t>
            </a:r>
            <a:r>
              <a:rPr lang="nl-NL" altLang="nl-NL" sz="2000" dirty="0" err="1"/>
              <a:t>consumption</a:t>
            </a:r>
            <a:r>
              <a:rPr lang="nl-NL" altLang="nl-NL" sz="2000" dirty="0"/>
              <a:t> of </a:t>
            </a:r>
            <a:r>
              <a:rPr lang="nl-NL" altLang="nl-NL" sz="2000" dirty="0" err="1"/>
              <a:t>goods</a:t>
            </a:r>
            <a:r>
              <a:rPr lang="nl-NL" altLang="nl-NL" sz="2000" dirty="0"/>
              <a:t> + services </a:t>
            </a:r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nl-NL" altLang="nl-NL" sz="2000" dirty="0"/>
              <a:t>	(</a:t>
            </a:r>
            <a:r>
              <a:rPr lang="nl-NL" altLang="nl-NL" sz="2000" dirty="0" err="1"/>
              <a:t>every</a:t>
            </a:r>
            <a:r>
              <a:rPr lang="nl-NL" altLang="nl-NL" sz="2000" dirty="0"/>
              <a:t> </a:t>
            </a:r>
            <a:r>
              <a:rPr lang="nl-NL" altLang="nl-NL" sz="2000" dirty="0" err="1"/>
              <a:t>civil</a:t>
            </a:r>
            <a:r>
              <a:rPr lang="nl-NL" altLang="nl-NL" sz="2000" dirty="0"/>
              <a:t> </a:t>
            </a:r>
            <a:r>
              <a:rPr lang="nl-NL" altLang="nl-NL" sz="2000" dirty="0" err="1"/>
              <a:t>servant</a:t>
            </a:r>
            <a:r>
              <a:rPr lang="nl-NL" altLang="nl-NL" sz="2000" dirty="0"/>
              <a:t> </a:t>
            </a:r>
            <a:r>
              <a:rPr lang="nl-NL" altLang="nl-NL" sz="2000" dirty="0" err="1"/>
              <a:t>produces</a:t>
            </a:r>
            <a:r>
              <a:rPr lang="nl-NL" altLang="nl-NL" sz="2000" dirty="0"/>
              <a:t> 1 service per </a:t>
            </a:r>
            <a:r>
              <a:rPr lang="nl-NL" altLang="nl-NL" sz="2000" dirty="0" err="1"/>
              <a:t>period</a:t>
            </a:r>
            <a:r>
              <a:rPr lang="nl-NL" altLang="nl-NL" sz="2000" dirty="0"/>
              <a:t>)</a:t>
            </a:r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endParaRPr lang="nl-NL" altLang="nl-NL" sz="2000" dirty="0"/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Tx/>
              <a:buAutoNum type="arabicPeriod" startAt="2"/>
            </a:pPr>
            <a:r>
              <a:rPr lang="nl-NL" altLang="nl-NL" sz="2000" dirty="0" err="1"/>
              <a:t>Unemployment</a:t>
            </a:r>
            <a:r>
              <a:rPr lang="nl-NL" altLang="nl-NL" sz="2000" dirty="0"/>
              <a:t> &lt; 1.5%</a:t>
            </a:r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nl-NL" altLang="nl-NL" sz="2000" dirty="0">
                <a:sym typeface="Symbol" panose="05050102010706020507" pitchFamily="18" charset="2"/>
              </a:rPr>
              <a:t>	 </a:t>
            </a:r>
            <a:r>
              <a:rPr lang="nl-NL" altLang="nl-NL" sz="2000" dirty="0" err="1">
                <a:sym typeface="Symbol" panose="05050102010706020507" pitchFamily="18" charset="2"/>
              </a:rPr>
              <a:t>i</a:t>
            </a:r>
            <a:r>
              <a:rPr lang="nl-NL" altLang="nl-NL" sz="2000" dirty="0" err="1"/>
              <a:t>deal</a:t>
            </a:r>
            <a:r>
              <a:rPr lang="nl-NL" altLang="nl-NL" sz="2000" dirty="0"/>
              <a:t>: 0%</a:t>
            </a:r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endParaRPr lang="nl-NL" altLang="nl-NL" sz="2000" dirty="0"/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Tx/>
              <a:buAutoNum type="arabicPeriod" startAt="3"/>
            </a:pPr>
            <a:r>
              <a:rPr lang="nl-NL" altLang="nl-NL" sz="2000" dirty="0"/>
              <a:t>Price level does </a:t>
            </a:r>
            <a:r>
              <a:rPr lang="nl-NL" altLang="nl-NL" sz="2000" dirty="0" err="1"/>
              <a:t>not</a:t>
            </a:r>
            <a:r>
              <a:rPr lang="nl-NL" altLang="nl-NL" sz="2000" dirty="0"/>
              <a:t> change more </a:t>
            </a:r>
            <a:r>
              <a:rPr lang="nl-NL" altLang="nl-NL" sz="2000" dirty="0" err="1"/>
              <a:t>than</a:t>
            </a:r>
            <a:r>
              <a:rPr lang="nl-NL" altLang="nl-NL" sz="2000" dirty="0"/>
              <a:t> 1%</a:t>
            </a:r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nl-NL" altLang="nl-NL" sz="2000" dirty="0">
                <a:sym typeface="Symbol" panose="05050102010706020507" pitchFamily="18" charset="2"/>
              </a:rPr>
              <a:t>	</a:t>
            </a:r>
            <a:r>
              <a:rPr lang="nl-NL" altLang="nl-NL" sz="2000" dirty="0"/>
              <a:t> </a:t>
            </a:r>
            <a:r>
              <a:rPr lang="nl-NL" altLang="nl-NL" sz="2000" dirty="0" err="1"/>
              <a:t>ideal</a:t>
            </a:r>
            <a:r>
              <a:rPr lang="nl-NL" altLang="nl-NL" sz="2000" dirty="0"/>
              <a:t>: no </a:t>
            </a:r>
            <a:r>
              <a:rPr lang="nl-NL" altLang="nl-NL" sz="2000" dirty="0" err="1"/>
              <a:t>inflation</a:t>
            </a:r>
            <a:r>
              <a:rPr lang="nl-NL" altLang="nl-NL" sz="2000" dirty="0"/>
              <a:t> or </a:t>
            </a:r>
            <a:r>
              <a:rPr lang="nl-NL" altLang="nl-NL" sz="2000" dirty="0" err="1"/>
              <a:t>deflation</a:t>
            </a:r>
            <a:endParaRPr lang="nl-NL" altLang="nl-NL" sz="2000" dirty="0"/>
          </a:p>
          <a:p>
            <a:pPr marL="838200" lvl="1" indent="-381000"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nl-NL" altLang="nl-NL" sz="2000" dirty="0"/>
          </a:p>
          <a:p>
            <a:pPr marL="457200" indent="-457200">
              <a:lnSpc>
                <a:spcPct val="80000"/>
              </a:lnSpc>
              <a:spcBef>
                <a:spcPct val="10000"/>
              </a:spcBef>
            </a:pPr>
            <a:r>
              <a:rPr lang="nl-NL" altLang="nl-NL" sz="2000" dirty="0" err="1"/>
              <a:t>If</a:t>
            </a:r>
            <a:r>
              <a:rPr lang="nl-NL" altLang="nl-NL" sz="2000" dirty="0"/>
              <a:t> </a:t>
            </a:r>
            <a:r>
              <a:rPr lang="nl-NL" altLang="nl-NL" sz="2000" dirty="0" err="1"/>
              <a:t>nobody</a:t>
            </a:r>
            <a:r>
              <a:rPr lang="nl-NL" altLang="nl-NL" sz="2000" dirty="0"/>
              <a:t> </a:t>
            </a:r>
            <a:r>
              <a:rPr lang="nl-NL" altLang="nl-NL" sz="2000" dirty="0" err="1"/>
              <a:t>pursues</a:t>
            </a:r>
            <a:r>
              <a:rPr lang="nl-NL" altLang="nl-NL" sz="2000" dirty="0"/>
              <a:t> </a:t>
            </a:r>
            <a:r>
              <a:rPr lang="nl-NL" altLang="nl-NL" sz="2000" dirty="0" err="1"/>
              <a:t>any</a:t>
            </a:r>
            <a:r>
              <a:rPr lang="nl-NL" altLang="nl-NL" sz="2000" dirty="0"/>
              <a:t> policy</a:t>
            </a:r>
          </a:p>
          <a:p>
            <a:pPr marL="457200" indent="-457200"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nl-NL" altLang="nl-NL" sz="2000" dirty="0">
                <a:sym typeface="Symbol" panose="05050102010706020507" pitchFamily="18" charset="2"/>
              </a:rPr>
              <a:t>	 </a:t>
            </a:r>
            <a:r>
              <a:rPr lang="nl-NL" altLang="nl-NL" sz="2000" dirty="0" err="1">
                <a:solidFill>
                  <a:schemeClr val="accent2"/>
                </a:solidFill>
              </a:rPr>
              <a:t>political</a:t>
            </a:r>
            <a:r>
              <a:rPr lang="nl-NL" altLang="nl-NL" sz="2000" dirty="0">
                <a:solidFill>
                  <a:schemeClr val="accent2"/>
                </a:solidFill>
              </a:rPr>
              <a:t> support constant</a:t>
            </a:r>
            <a:r>
              <a:rPr lang="nl-NL" altLang="nl-NL" sz="2000" dirty="0"/>
              <a:t> (100.00)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C02ED2-ED5E-C519-596A-526352297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856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9F2D7-C23D-547C-CC2D-766C7A3C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5</a:t>
            </a:fld>
            <a:endParaRPr lang="nl-NL"/>
          </a:p>
        </p:txBody>
      </p:sp>
      <p:sp>
        <p:nvSpPr>
          <p:cNvPr id="12" name="Bent-Up Arrow 17">
            <a:extLst>
              <a:ext uri="{FF2B5EF4-FFF2-40B4-BE49-F238E27FC236}">
                <a16:creationId xmlns:a16="http://schemas.microsoft.com/office/drawing/2014/main" id="{AB0472DF-4536-F857-E3F6-5FF71A5FD98A}"/>
              </a:ext>
            </a:extLst>
          </p:cNvPr>
          <p:cNvSpPr/>
          <p:nvPr/>
        </p:nvSpPr>
        <p:spPr>
          <a:xfrm rot="5400000" flipV="1">
            <a:off x="7506788" y="4188957"/>
            <a:ext cx="1905000" cy="1295400"/>
          </a:xfrm>
          <a:prstGeom prst="bentUpArrow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Bent-Up Arrow 14">
            <a:extLst>
              <a:ext uri="{FF2B5EF4-FFF2-40B4-BE49-F238E27FC236}">
                <a16:creationId xmlns:a16="http://schemas.microsoft.com/office/drawing/2014/main" id="{4749C24D-410D-FB3D-942B-06B7F213A4C9}"/>
              </a:ext>
            </a:extLst>
          </p:cNvPr>
          <p:cNvSpPr/>
          <p:nvPr/>
        </p:nvSpPr>
        <p:spPr>
          <a:xfrm rot="5400000">
            <a:off x="2584466" y="4158279"/>
            <a:ext cx="1919844" cy="1371600"/>
          </a:xfrm>
          <a:prstGeom prst="bentUpArrow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3D95C5-7EFC-7356-F148-4B1FA4F04AB3}"/>
              </a:ext>
            </a:extLst>
          </p:cNvPr>
          <p:cNvSpPr txBox="1"/>
          <p:nvPr/>
        </p:nvSpPr>
        <p:spPr>
          <a:xfrm>
            <a:off x="1715588" y="1293357"/>
            <a:ext cx="3429000" cy="2585323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>
            <a:solidFill>
              <a:srgbClr val="1F497D">
                <a:lumMod val="75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FIRMS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Manufacture products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using capital and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labour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Perfect competition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Aim: profit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maximisation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rial"/>
              </a:rPr>
              <a:t>→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profits paid to entrepreneurs,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100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% of net profits is invested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19BA82-1618-B2FF-D5D3-C08D2D16CE5C}"/>
              </a:ext>
            </a:extLst>
          </p:cNvPr>
          <p:cNvSpPr txBox="1"/>
          <p:nvPr/>
        </p:nvSpPr>
        <p:spPr>
          <a:xfrm>
            <a:off x="6590835" y="1338925"/>
            <a:ext cx="3657600" cy="2585323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>
            <a:solidFill>
              <a:srgbClr val="F79646">
                <a:lumMod val="75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HOUSEHOLDS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Work with government or with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firms, the economically inactive receive a social security benefit (&lt; wage level)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Households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kumimoji="0" lang="nl-NL" sz="1800" b="0" i="0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don’t</a:t>
            </a:r>
            <a:r>
              <a:rPr kumimoji="0" lang="nl-NL" sz="18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 save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: </a:t>
            </a:r>
            <a:r>
              <a:rPr kumimoji="0" lang="nl-N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they</a:t>
            </a: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rPr>
              <a:t>spend their entire net income on consumption of home + foreign goods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C821B0-FEE7-378B-15CD-7517600A47BE}"/>
              </a:ext>
            </a:extLst>
          </p:cNvPr>
          <p:cNvSpPr txBox="1"/>
          <p:nvPr/>
        </p:nvSpPr>
        <p:spPr>
          <a:xfrm>
            <a:off x="4234199" y="4722357"/>
            <a:ext cx="3581400" cy="2031325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>
            <a:solidFill>
              <a:srgbClr val="9BBB59">
                <a:lumMod val="75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GOVERNMENT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charset="-122"/>
              </a:rPr>
              <a:t>Hires civil servants who render free services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charset="-122"/>
              </a:rPr>
              <a:t>Pays social security benefits to people without income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charset="-122"/>
              </a:rPr>
              <a:t>Buys products in home country only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649D44-163D-500C-9F31-9EA4DD535DF7}"/>
              </a:ext>
            </a:extLst>
          </p:cNvPr>
          <p:cNvSpPr txBox="1"/>
          <p:nvPr/>
        </p:nvSpPr>
        <p:spPr>
          <a:xfrm>
            <a:off x="1867988" y="4493757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social security tax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profit tax</a:t>
            </a:r>
            <a:endParaRPr kumimoji="0" lang="nl-NL" sz="18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BCAC8B-018F-3D7D-F47F-041C189810B6}"/>
              </a:ext>
            </a:extLst>
          </p:cNvPr>
          <p:cNvSpPr txBox="1"/>
          <p:nvPr/>
        </p:nvSpPr>
        <p:spPr>
          <a:xfrm>
            <a:off x="8192588" y="4417557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income tax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VAT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import duties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Tekstvak 1">
            <a:extLst>
              <a:ext uri="{FF2B5EF4-FFF2-40B4-BE49-F238E27FC236}">
                <a16:creationId xmlns:a16="http://schemas.microsoft.com/office/drawing/2014/main" id="{E94DA1FF-6782-A551-88DA-2E9422219641}"/>
              </a:ext>
            </a:extLst>
          </p:cNvPr>
          <p:cNvSpPr txBox="1"/>
          <p:nvPr/>
        </p:nvSpPr>
        <p:spPr>
          <a:xfrm>
            <a:off x="289410" y="163528"/>
            <a:ext cx="5717206" cy="496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-457200" defTabSz="914400" eaLnBrk="1" fontAlgn="auto" latinLnBrk="0" hangingPunct="1">
              <a:lnSpc>
                <a:spcPct val="80000"/>
              </a:lnSpc>
              <a:spcBef>
                <a:spcPct val="1000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nl-NL" altLang="nl-NL" sz="32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</a:rPr>
              <a:t>3. The </a:t>
            </a:r>
            <a:r>
              <a:rPr kumimoji="0" lang="nl-NL" altLang="nl-NL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</a:rPr>
              <a:t>structure</a:t>
            </a:r>
            <a:r>
              <a:rPr kumimoji="0" lang="nl-NL" altLang="nl-NL" sz="32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</a:rPr>
              <a:t> of </a:t>
            </a:r>
            <a:r>
              <a:rPr kumimoji="0" lang="nl-NL" altLang="nl-NL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</a:rPr>
              <a:t>the</a:t>
            </a:r>
            <a:r>
              <a:rPr kumimoji="0" lang="nl-NL" altLang="nl-NL" sz="32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nl-NL" altLang="nl-NL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</a:rPr>
              <a:t>economy</a:t>
            </a:r>
            <a:r>
              <a:rPr kumimoji="0" lang="nl-NL" sz="32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752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8FA7DD2-3B67-EE96-580B-232DB8511FB1}"/>
              </a:ext>
            </a:extLst>
          </p:cNvPr>
          <p:cNvSpPr txBox="1"/>
          <p:nvPr/>
        </p:nvSpPr>
        <p:spPr>
          <a:xfrm>
            <a:off x="379562" y="5348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3272C9E-10D1-1041-1A0D-B8C4897CEC60}"/>
              </a:ext>
            </a:extLst>
          </p:cNvPr>
          <p:cNvSpPr txBox="1"/>
          <p:nvPr/>
        </p:nvSpPr>
        <p:spPr>
          <a:xfrm>
            <a:off x="319177" y="284671"/>
            <a:ext cx="11619781" cy="5050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nl-NL" altLang="nl-NL" sz="3200" b="1" dirty="0">
                <a:solidFill>
                  <a:schemeClr val="accent2"/>
                </a:solidFill>
              </a:rPr>
              <a:t>4.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What</a:t>
            </a:r>
            <a:r>
              <a:rPr lang="nl-NL" altLang="nl-NL" sz="3200" b="1" dirty="0">
                <a:solidFill>
                  <a:schemeClr val="accent2"/>
                </a:solidFill>
              </a:rPr>
              <a:t>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determines</a:t>
            </a:r>
            <a:r>
              <a:rPr lang="nl-NL" altLang="nl-NL" sz="3200" b="1" dirty="0">
                <a:solidFill>
                  <a:schemeClr val="accent2"/>
                </a:solidFill>
              </a:rPr>
              <a:t>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the</a:t>
            </a:r>
            <a:r>
              <a:rPr lang="nl-NL" altLang="nl-NL" sz="3200" b="1" dirty="0">
                <a:solidFill>
                  <a:schemeClr val="accent2"/>
                </a:solidFill>
              </a:rPr>
              <a:t>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behaviour</a:t>
            </a:r>
            <a:r>
              <a:rPr lang="nl-NL" altLang="nl-NL" sz="3200" b="1" dirty="0">
                <a:solidFill>
                  <a:schemeClr val="accent2"/>
                </a:solidFill>
              </a:rPr>
              <a:t> of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firms</a:t>
            </a:r>
            <a:r>
              <a:rPr lang="nl-NL" altLang="nl-NL" sz="3200" b="1" dirty="0">
                <a:solidFill>
                  <a:schemeClr val="accent2"/>
                </a:solidFill>
              </a:rPr>
              <a:t>? 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nl-NL" altLang="nl-NL" sz="2400" b="1" dirty="0">
              <a:solidFill>
                <a:schemeClr val="accent2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nl-NL" altLang="nl-NL" sz="2000" b="1" dirty="0" err="1">
                <a:solidFill>
                  <a:schemeClr val="accent2"/>
                </a:solidFill>
              </a:rPr>
              <a:t>Assumptions</a:t>
            </a:r>
            <a:r>
              <a:rPr lang="nl-NL" altLang="nl-NL" sz="2000" b="1" dirty="0">
                <a:solidFill>
                  <a:schemeClr val="accent2"/>
                </a:solidFill>
              </a:rPr>
              <a:t>:</a:t>
            </a:r>
          </a:p>
          <a:p>
            <a:pPr marL="342900" indent="-342900">
              <a:lnSpc>
                <a:spcPct val="85000"/>
              </a:lnSpc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 err="1"/>
              <a:t>Firms</a:t>
            </a:r>
            <a:r>
              <a:rPr lang="nl-NL" altLang="nl-NL" sz="2000" dirty="0"/>
              <a:t> </a:t>
            </a:r>
            <a:r>
              <a:rPr lang="nl-NL" altLang="nl-NL" sz="2000" dirty="0" err="1"/>
              <a:t>operate</a:t>
            </a:r>
            <a:r>
              <a:rPr lang="nl-NL" altLang="nl-NL" sz="2000" dirty="0"/>
              <a:t> </a:t>
            </a:r>
            <a:r>
              <a:rPr lang="nl-NL" altLang="nl-NL" sz="2000" dirty="0" err="1"/>
              <a:t>under</a:t>
            </a:r>
            <a:r>
              <a:rPr lang="nl-NL" altLang="nl-NL" sz="2000" dirty="0"/>
              <a:t> perfect </a:t>
            </a:r>
            <a:r>
              <a:rPr lang="nl-NL" altLang="nl-NL" sz="2000" dirty="0" err="1"/>
              <a:t>competition</a:t>
            </a:r>
            <a:endParaRPr lang="nl-NL" altLang="nl-NL" sz="2000" dirty="0"/>
          </a:p>
          <a:p>
            <a:pPr marL="342900" indent="-342900">
              <a:lnSpc>
                <a:spcPct val="85000"/>
              </a:lnSpc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 err="1"/>
              <a:t>All</a:t>
            </a:r>
            <a:r>
              <a:rPr lang="nl-NL" altLang="nl-NL" sz="2000" dirty="0"/>
              <a:t> </a:t>
            </a:r>
            <a:r>
              <a:rPr lang="nl-NL" altLang="nl-NL" sz="2000" dirty="0" err="1"/>
              <a:t>firms</a:t>
            </a:r>
            <a:r>
              <a:rPr lang="nl-NL" altLang="nl-NL" sz="2000" dirty="0"/>
              <a:t> in a country produce </a:t>
            </a:r>
            <a:r>
              <a:rPr lang="nl-NL" altLang="nl-NL" sz="2000" dirty="0" err="1"/>
              <a:t>the</a:t>
            </a:r>
            <a:r>
              <a:rPr lang="nl-NL" altLang="nl-NL" sz="2000" dirty="0"/>
              <a:t> </a:t>
            </a:r>
            <a:r>
              <a:rPr lang="nl-NL" altLang="nl-NL" sz="2000" dirty="0" err="1"/>
              <a:t>same</a:t>
            </a:r>
            <a:r>
              <a:rPr lang="nl-NL" altLang="nl-NL" sz="2000" dirty="0"/>
              <a:t> product</a:t>
            </a:r>
          </a:p>
          <a:p>
            <a:pPr marL="342900" indent="-342900">
              <a:lnSpc>
                <a:spcPct val="85000"/>
              </a:lnSpc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 err="1"/>
              <a:t>That</a:t>
            </a:r>
            <a:r>
              <a:rPr lang="nl-NL" altLang="nl-NL" sz="2000" dirty="0"/>
              <a:t> product </a:t>
            </a:r>
            <a:r>
              <a:rPr lang="nl-NL" altLang="nl-NL" sz="2000" dirty="0" err="1"/>
              <a:t>competes</a:t>
            </a:r>
            <a:r>
              <a:rPr lang="nl-NL" altLang="nl-NL" sz="2000" dirty="0"/>
              <a:t> </a:t>
            </a:r>
            <a:r>
              <a:rPr lang="nl-NL" altLang="nl-NL" sz="2000" dirty="0" err="1"/>
              <a:t>with</a:t>
            </a:r>
            <a:r>
              <a:rPr lang="nl-NL" altLang="nl-NL" sz="2000" dirty="0"/>
              <a:t> </a:t>
            </a:r>
            <a:r>
              <a:rPr lang="nl-NL" altLang="nl-NL" sz="2000" dirty="0" err="1"/>
              <a:t>foreign</a:t>
            </a:r>
            <a:r>
              <a:rPr lang="nl-NL" altLang="nl-NL" sz="2000" dirty="0"/>
              <a:t> </a:t>
            </a:r>
            <a:r>
              <a:rPr lang="nl-NL" altLang="nl-NL" sz="2000" dirty="0" err="1"/>
              <a:t>products</a:t>
            </a:r>
            <a:endParaRPr lang="nl-NL" altLang="nl-NL" sz="2000" dirty="0"/>
          </a:p>
          <a:p>
            <a:pPr marL="342900" indent="-342900">
              <a:lnSpc>
                <a:spcPct val="85000"/>
              </a:lnSpc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 err="1"/>
              <a:t>Firms</a:t>
            </a:r>
            <a:r>
              <a:rPr lang="nl-NL" altLang="nl-NL" sz="2000" dirty="0"/>
              <a:t> </a:t>
            </a:r>
            <a:r>
              <a:rPr lang="nl-NL" altLang="nl-NL" sz="2000" dirty="0" err="1"/>
              <a:t>deploy</a:t>
            </a:r>
            <a:r>
              <a:rPr lang="nl-NL" altLang="nl-NL" sz="2000" dirty="0"/>
              <a:t> </a:t>
            </a:r>
            <a:r>
              <a:rPr lang="nl-NL" altLang="nl-NL" sz="2000" dirty="0" err="1"/>
              <a:t>labour</a:t>
            </a:r>
            <a:r>
              <a:rPr lang="nl-NL" altLang="nl-NL" sz="2000" dirty="0"/>
              <a:t> </a:t>
            </a:r>
            <a:r>
              <a:rPr lang="nl-NL" altLang="nl-NL" sz="2000" dirty="0" err="1"/>
              <a:t>and</a:t>
            </a:r>
            <a:r>
              <a:rPr lang="nl-NL" altLang="nl-NL" sz="2000" dirty="0"/>
              <a:t> </a:t>
            </a:r>
            <a:r>
              <a:rPr lang="nl-NL" altLang="nl-NL" sz="2000" dirty="0" err="1"/>
              <a:t>capital</a:t>
            </a:r>
            <a:endParaRPr lang="nl-NL" altLang="nl-NL" sz="2000" dirty="0"/>
          </a:p>
          <a:p>
            <a:pPr>
              <a:lnSpc>
                <a:spcPct val="85000"/>
              </a:lnSpc>
              <a:spcBef>
                <a:spcPct val="10000"/>
              </a:spcBef>
            </a:pPr>
            <a:endParaRPr lang="nl-NL" altLang="nl-NL" sz="2000" dirty="0"/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nl-NL" altLang="nl-NL" sz="2000" dirty="0"/>
              <a:t>How </a:t>
            </a:r>
            <a:r>
              <a:rPr lang="nl-NL" altLang="nl-NL" sz="2000" dirty="0" err="1"/>
              <a:t>much</a:t>
            </a:r>
            <a:r>
              <a:rPr lang="nl-NL" altLang="nl-NL" sz="2000" dirty="0"/>
              <a:t> do </a:t>
            </a:r>
            <a:r>
              <a:rPr lang="nl-NL" altLang="nl-NL" sz="2000" dirty="0" err="1"/>
              <a:t>they</a:t>
            </a:r>
            <a:r>
              <a:rPr lang="nl-NL" altLang="nl-NL" sz="2000" dirty="0"/>
              <a:t> </a:t>
            </a:r>
            <a:r>
              <a:rPr lang="nl-NL" altLang="nl-NL" sz="2000" b="1" dirty="0" err="1">
                <a:solidFill>
                  <a:schemeClr val="accent2"/>
                </a:solidFill>
              </a:rPr>
              <a:t>invest</a:t>
            </a:r>
            <a:r>
              <a:rPr lang="nl-NL" altLang="nl-NL" sz="2000" dirty="0"/>
              <a:t>? 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nl-NL" altLang="nl-NL" sz="2000" dirty="0"/>
              <a:t>	</a:t>
            </a:r>
            <a:r>
              <a:rPr lang="nl-NL" altLang="nl-NL" sz="2000" dirty="0" err="1"/>
              <a:t>If</a:t>
            </a:r>
            <a:r>
              <a:rPr lang="nl-NL" altLang="nl-NL" sz="2000" dirty="0"/>
              <a:t> net </a:t>
            </a:r>
            <a:r>
              <a:rPr lang="nl-NL" altLang="nl-NL" sz="2000" dirty="0" err="1"/>
              <a:t>profits</a:t>
            </a:r>
            <a:r>
              <a:rPr lang="nl-NL" altLang="nl-NL" sz="2000" dirty="0"/>
              <a:t> </a:t>
            </a:r>
            <a:r>
              <a:rPr lang="nl-NL" altLang="nl-NL" sz="2000" dirty="0">
                <a:sym typeface="Symbol" panose="05050102010706020507" pitchFamily="18" charset="2"/>
              </a:rPr>
              <a:t> 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nl-NL" altLang="nl-NL" sz="2000" dirty="0">
                <a:sym typeface="Symbol" panose="05050102010706020507" pitchFamily="18" charset="2"/>
              </a:rPr>
              <a:t>	 1 </a:t>
            </a:r>
            <a:r>
              <a:rPr lang="nl-NL" altLang="nl-NL" sz="2000" dirty="0" err="1">
                <a:sym typeface="Symbol" panose="05050102010706020507" pitchFamily="18" charset="2"/>
              </a:rPr>
              <a:t>year</a:t>
            </a:r>
            <a:r>
              <a:rPr lang="nl-NL" altLang="nl-NL" sz="2000" dirty="0">
                <a:sym typeface="Symbol" panose="05050102010706020507" pitchFamily="18" charset="2"/>
              </a:rPr>
              <a:t> later: </a:t>
            </a:r>
            <a:r>
              <a:rPr lang="nl-NL" altLang="nl-NL" sz="2000" dirty="0" err="1">
                <a:sym typeface="Symbol" panose="05050102010706020507" pitchFamily="18" charset="2"/>
              </a:rPr>
              <a:t>investments</a:t>
            </a:r>
            <a:r>
              <a:rPr lang="nl-NL" altLang="nl-NL" sz="2000" dirty="0">
                <a:sym typeface="Symbol" panose="05050102010706020507" pitchFamily="18" charset="2"/>
              </a:rPr>
              <a:t>  </a:t>
            </a:r>
            <a:endParaRPr lang="nl-NL" altLang="nl-NL" sz="2000" dirty="0"/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nl-NL" altLang="nl-NL" sz="2000" dirty="0"/>
              <a:t>	</a:t>
            </a:r>
            <a:r>
              <a:rPr lang="nl-NL" altLang="nl-NL" sz="2000" dirty="0">
                <a:sym typeface="Symbol" panose="05050102010706020507" pitchFamily="18" charset="2"/>
              </a:rPr>
              <a:t> 2 </a:t>
            </a:r>
            <a:r>
              <a:rPr lang="nl-NL" altLang="nl-NL" sz="2000" dirty="0" err="1">
                <a:sym typeface="Symbol" panose="05050102010706020507" pitchFamily="18" charset="2"/>
              </a:rPr>
              <a:t>years</a:t>
            </a:r>
            <a:r>
              <a:rPr lang="nl-NL" altLang="nl-NL" sz="2000" dirty="0">
                <a:sym typeface="Symbol" panose="05050102010706020507" pitchFamily="18" charset="2"/>
              </a:rPr>
              <a:t> later: 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nl-NL" altLang="nl-NL" sz="2000" dirty="0">
                <a:sym typeface="Symbol" panose="05050102010706020507" pitchFamily="18" charset="2"/>
              </a:rPr>
              <a:t>		- more </a:t>
            </a:r>
            <a:r>
              <a:rPr lang="nl-NL" altLang="nl-NL" sz="2000" dirty="0" err="1">
                <a:sym typeface="Symbol" panose="05050102010706020507" pitchFamily="18" charset="2"/>
              </a:rPr>
              <a:t>operational</a:t>
            </a:r>
            <a:r>
              <a:rPr lang="nl-NL" altLang="nl-NL" sz="2000" dirty="0">
                <a:sym typeface="Symbol" panose="05050102010706020507" pitchFamily="18" charset="2"/>
              </a:rPr>
              <a:t> machines (</a:t>
            </a:r>
            <a:r>
              <a:rPr lang="nl-NL" altLang="nl-NL" sz="2000" dirty="0" err="1">
                <a:sym typeface="Symbol" panose="05050102010706020507" pitchFamily="18" charset="2"/>
              </a:rPr>
              <a:t>capital</a:t>
            </a:r>
            <a:r>
              <a:rPr lang="nl-NL" altLang="nl-NL" sz="2000" dirty="0">
                <a:sym typeface="Symbol" panose="05050102010706020507" pitchFamily="18" charset="2"/>
              </a:rPr>
              <a:t>)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nl-NL" altLang="nl-NL" sz="2000" dirty="0">
                <a:sym typeface="Symbol" panose="05050102010706020507" pitchFamily="18" charset="2"/>
              </a:rPr>
              <a:t>		- </a:t>
            </a:r>
            <a:r>
              <a:rPr lang="nl-NL" altLang="nl-NL" sz="2000" dirty="0" err="1">
                <a:sym typeface="Symbol" panose="05050102010706020507" pitchFamily="18" charset="2"/>
              </a:rPr>
              <a:t>production</a:t>
            </a:r>
            <a:r>
              <a:rPr lang="nl-NL" altLang="nl-NL" sz="2000" dirty="0">
                <a:sym typeface="Symbol" panose="05050102010706020507" pitchFamily="18" charset="2"/>
              </a:rPr>
              <a:t>  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nl-NL" altLang="nl-NL" sz="2400" dirty="0"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endParaRPr lang="nl-NL" altLang="nl-NL" sz="2400" dirty="0">
              <a:solidFill>
                <a:schemeClr val="accent2"/>
              </a:solidFill>
              <a:sym typeface="Symbol" panose="05050102010706020507" pitchFamily="18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8F88B-DC84-1F19-AF25-FB2BA5477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294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5"/>
          <p:cNvCxnSpPr>
            <a:cxnSpLocks noChangeShapeType="1"/>
          </p:cNvCxnSpPr>
          <p:nvPr/>
        </p:nvCxnSpPr>
        <p:spPr bwMode="auto">
          <a:xfrm>
            <a:off x="2679940" y="1303192"/>
            <a:ext cx="0" cy="4319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" name="Straight Connector 10"/>
          <p:cNvCxnSpPr>
            <a:cxnSpLocks noChangeShapeType="1"/>
          </p:cNvCxnSpPr>
          <p:nvPr/>
        </p:nvCxnSpPr>
        <p:spPr bwMode="auto">
          <a:xfrm>
            <a:off x="2679940" y="5622780"/>
            <a:ext cx="4465638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" name="Straight Connector 21"/>
          <p:cNvCxnSpPr>
            <a:cxnSpLocks noChangeShapeType="1"/>
          </p:cNvCxnSpPr>
          <p:nvPr/>
        </p:nvCxnSpPr>
        <p:spPr bwMode="auto">
          <a:xfrm flipV="1">
            <a:off x="2968865" y="2743056"/>
            <a:ext cx="3455988" cy="1800225"/>
          </a:xfrm>
          <a:prstGeom prst="lin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9" name="Straight Connector 35"/>
          <p:cNvCxnSpPr>
            <a:cxnSpLocks noChangeShapeType="1"/>
          </p:cNvCxnSpPr>
          <p:nvPr/>
        </p:nvCxnSpPr>
        <p:spPr bwMode="auto">
          <a:xfrm>
            <a:off x="6424853" y="2743056"/>
            <a:ext cx="0" cy="2879725"/>
          </a:xfrm>
          <a:prstGeom prst="line">
            <a:avLst/>
          </a:prstGeom>
          <a:noFill/>
          <a:ln w="19050" algn="ctr">
            <a:solidFill>
              <a:srgbClr val="0000FF"/>
            </a:solidFill>
            <a:prstDash val="sysDot"/>
            <a:round/>
            <a:headEnd/>
            <a:tailEnd/>
          </a:ln>
        </p:spPr>
      </p:cxnSp>
      <p:sp>
        <p:nvSpPr>
          <p:cNvPr id="10" name="TextBox 37"/>
          <p:cNvSpPr txBox="1">
            <a:spLocks noChangeArrowheads="1"/>
          </p:cNvSpPr>
          <p:nvPr/>
        </p:nvSpPr>
        <p:spPr bwMode="auto">
          <a:xfrm>
            <a:off x="991462" y="1110327"/>
            <a:ext cx="16859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nl-NL" dirty="0"/>
              <a:t>Price (</a:t>
            </a:r>
            <a:r>
              <a:rPr lang="nl-NL" i="1" dirty="0"/>
              <a:t>excl. VAT</a:t>
            </a:r>
            <a:r>
              <a:rPr lang="nl-NL" dirty="0"/>
              <a:t>)</a:t>
            </a:r>
          </a:p>
          <a:p>
            <a:pPr algn="r"/>
            <a:r>
              <a:rPr lang="nl-NL" dirty="0"/>
              <a:t>of </a:t>
            </a:r>
            <a:r>
              <a:rPr lang="nl-NL" dirty="0" err="1"/>
              <a:t>goods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country 1</a:t>
            </a:r>
          </a:p>
        </p:txBody>
      </p:sp>
      <p:sp>
        <p:nvSpPr>
          <p:cNvPr id="11" name="TextBox 38"/>
          <p:cNvSpPr txBox="1">
            <a:spLocks noChangeArrowheads="1"/>
          </p:cNvSpPr>
          <p:nvPr/>
        </p:nvSpPr>
        <p:spPr bwMode="auto">
          <a:xfrm>
            <a:off x="6380911" y="5614007"/>
            <a:ext cx="34549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dirty="0" err="1"/>
              <a:t>Production</a:t>
            </a:r>
            <a:r>
              <a:rPr lang="nl-NL" dirty="0"/>
              <a:t> </a:t>
            </a:r>
            <a:r>
              <a:rPr lang="nl-NL" dirty="0" err="1"/>
              <a:t>goods</a:t>
            </a:r>
            <a:r>
              <a:rPr lang="nl-NL" dirty="0"/>
              <a:t> country 1</a:t>
            </a:r>
          </a:p>
        </p:txBody>
      </p:sp>
      <p:cxnSp>
        <p:nvCxnSpPr>
          <p:cNvPr id="13" name="Straight Arrow Connector 40"/>
          <p:cNvCxnSpPr>
            <a:cxnSpLocks noChangeShapeType="1"/>
          </p:cNvCxnSpPr>
          <p:nvPr/>
        </p:nvCxnSpPr>
        <p:spPr bwMode="auto">
          <a:xfrm flipV="1">
            <a:off x="6422794" y="5677101"/>
            <a:ext cx="0" cy="616986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4" name="TextBox 44"/>
          <p:cNvSpPr txBox="1">
            <a:spLocks noChangeArrowheads="1"/>
          </p:cNvSpPr>
          <p:nvPr/>
        </p:nvSpPr>
        <p:spPr bwMode="auto">
          <a:xfrm>
            <a:off x="5042141" y="6206980"/>
            <a:ext cx="2879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dirty="0" err="1"/>
              <a:t>unemployment</a:t>
            </a:r>
            <a:r>
              <a:rPr lang="nl-NL" dirty="0"/>
              <a:t> = zero</a:t>
            </a:r>
          </a:p>
        </p:txBody>
      </p:sp>
      <p:cxnSp>
        <p:nvCxnSpPr>
          <p:cNvPr id="35" name="Straight Connector 28"/>
          <p:cNvCxnSpPr>
            <a:cxnSpLocks noChangeShapeType="1"/>
          </p:cNvCxnSpPr>
          <p:nvPr/>
        </p:nvCxnSpPr>
        <p:spPr bwMode="auto">
          <a:xfrm>
            <a:off x="6424853" y="1303193"/>
            <a:ext cx="0" cy="1439863"/>
          </a:xfrm>
          <a:prstGeom prst="lin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B6AF351-F657-45F2-BB6A-6AC3AE6CECFE}"/>
              </a:ext>
            </a:extLst>
          </p:cNvPr>
          <p:cNvSpPr txBox="1"/>
          <p:nvPr/>
        </p:nvSpPr>
        <p:spPr>
          <a:xfrm>
            <a:off x="3664578" y="3917183"/>
            <a:ext cx="60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E5D301-854D-42ED-8E75-A3FF8703A83B}"/>
              </a:ext>
            </a:extLst>
          </p:cNvPr>
          <p:cNvSpPr txBox="1"/>
          <p:nvPr/>
        </p:nvSpPr>
        <p:spPr>
          <a:xfrm>
            <a:off x="4113839" y="3678197"/>
            <a:ext cx="60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EAC234-4C4C-420C-B030-41245515A7BA}"/>
              </a:ext>
            </a:extLst>
          </p:cNvPr>
          <p:cNvSpPr txBox="1"/>
          <p:nvPr/>
        </p:nvSpPr>
        <p:spPr>
          <a:xfrm>
            <a:off x="3514170" y="3773104"/>
            <a:ext cx="37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36B715-EA11-40BE-91E0-636876695153}"/>
              </a:ext>
            </a:extLst>
          </p:cNvPr>
          <p:cNvSpPr txBox="1"/>
          <p:nvPr/>
        </p:nvSpPr>
        <p:spPr>
          <a:xfrm>
            <a:off x="4006323" y="3520691"/>
            <a:ext cx="37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10B236B-17AF-43E4-8744-3D96173A54D1}"/>
              </a:ext>
            </a:extLst>
          </p:cNvPr>
          <p:cNvCxnSpPr>
            <a:cxnSpLocks/>
          </p:cNvCxnSpPr>
          <p:nvPr/>
        </p:nvCxnSpPr>
        <p:spPr>
          <a:xfrm>
            <a:off x="3832496" y="5754323"/>
            <a:ext cx="44430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C39CB0E-E36A-45DF-9B32-6DDBD46270DF}"/>
              </a:ext>
            </a:extLst>
          </p:cNvPr>
          <p:cNvCxnSpPr>
            <a:cxnSpLocks/>
          </p:cNvCxnSpPr>
          <p:nvPr/>
        </p:nvCxnSpPr>
        <p:spPr>
          <a:xfrm flipH="1" flipV="1">
            <a:off x="2593098" y="3871004"/>
            <a:ext cx="2690" cy="25129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DD3AD6-0D78-4B0C-8281-100B5178C7F9}"/>
              </a:ext>
            </a:extLst>
          </p:cNvPr>
          <p:cNvCxnSpPr>
            <a:cxnSpLocks/>
          </p:cNvCxnSpPr>
          <p:nvPr/>
        </p:nvCxnSpPr>
        <p:spPr>
          <a:xfrm flipV="1">
            <a:off x="2695267" y="3865896"/>
            <a:ext cx="1583597" cy="682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EB81E2B-7129-4420-9318-03EBF5DE6F6D}"/>
              </a:ext>
            </a:extLst>
          </p:cNvPr>
          <p:cNvCxnSpPr>
            <a:cxnSpLocks/>
          </p:cNvCxnSpPr>
          <p:nvPr/>
        </p:nvCxnSpPr>
        <p:spPr>
          <a:xfrm flipV="1">
            <a:off x="2691093" y="4111098"/>
            <a:ext cx="1163774" cy="146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35F2820-E874-4534-B28C-E3086A6B3854}"/>
              </a:ext>
            </a:extLst>
          </p:cNvPr>
          <p:cNvCxnSpPr>
            <a:cxnSpLocks/>
          </p:cNvCxnSpPr>
          <p:nvPr/>
        </p:nvCxnSpPr>
        <p:spPr>
          <a:xfrm flipH="1" flipV="1">
            <a:off x="4272568" y="3920432"/>
            <a:ext cx="1075" cy="16924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80F3E10-ABB1-462A-855D-E36AB9941D61}"/>
              </a:ext>
            </a:extLst>
          </p:cNvPr>
          <p:cNvCxnSpPr>
            <a:cxnSpLocks/>
          </p:cNvCxnSpPr>
          <p:nvPr/>
        </p:nvCxnSpPr>
        <p:spPr>
          <a:xfrm flipV="1">
            <a:off x="3826814" y="4106006"/>
            <a:ext cx="2" cy="151677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37D91FEE-7EE8-4BF8-9A9A-B1FFA534B221}"/>
              </a:ext>
            </a:extLst>
          </p:cNvPr>
          <p:cNvSpPr txBox="1"/>
          <p:nvPr/>
        </p:nvSpPr>
        <p:spPr>
          <a:xfrm>
            <a:off x="991462" y="5940694"/>
            <a:ext cx="5560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err="1"/>
              <a:t>If</a:t>
            </a:r>
            <a:r>
              <a:rPr lang="nl-NL" sz="2000" dirty="0"/>
              <a:t> P↑ → extra </a:t>
            </a:r>
            <a:r>
              <a:rPr lang="nl-NL" sz="2000" dirty="0" err="1"/>
              <a:t>workers</a:t>
            </a:r>
            <a:r>
              <a:rPr lang="nl-NL" sz="2000" dirty="0"/>
              <a:t> → </a:t>
            </a:r>
            <a:r>
              <a:rPr lang="nl-NL" sz="2000" dirty="0" err="1"/>
              <a:t>production</a:t>
            </a:r>
            <a:r>
              <a:rPr lang="nl-NL" sz="2000" dirty="0"/>
              <a:t> ↑</a:t>
            </a:r>
          </a:p>
          <a:p>
            <a:r>
              <a:rPr lang="nl-NL" sz="2000" dirty="0"/>
              <a:t>(as long as </a:t>
            </a:r>
            <a:r>
              <a:rPr lang="nl-NL" sz="2000" dirty="0" err="1"/>
              <a:t>unemployment</a:t>
            </a:r>
            <a:r>
              <a:rPr lang="nl-NL" sz="2000" dirty="0"/>
              <a:t> &gt; 0)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7390C4D-411E-46B3-AE0C-DE27E7C71905}"/>
              </a:ext>
            </a:extLst>
          </p:cNvPr>
          <p:cNvCxnSpPr>
            <a:cxnSpLocks/>
          </p:cNvCxnSpPr>
          <p:nvPr/>
        </p:nvCxnSpPr>
        <p:spPr>
          <a:xfrm>
            <a:off x="4436548" y="5738558"/>
            <a:ext cx="44430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E82D674-4C6F-4C94-B531-DADE769DA91C}"/>
              </a:ext>
            </a:extLst>
          </p:cNvPr>
          <p:cNvCxnSpPr>
            <a:cxnSpLocks/>
          </p:cNvCxnSpPr>
          <p:nvPr/>
        </p:nvCxnSpPr>
        <p:spPr>
          <a:xfrm>
            <a:off x="5046440" y="5735930"/>
            <a:ext cx="44430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2BA3E08-5E4F-4346-B431-AB5697E9ED56}"/>
              </a:ext>
            </a:extLst>
          </p:cNvPr>
          <p:cNvCxnSpPr>
            <a:cxnSpLocks/>
          </p:cNvCxnSpPr>
          <p:nvPr/>
        </p:nvCxnSpPr>
        <p:spPr>
          <a:xfrm>
            <a:off x="5701001" y="5739725"/>
            <a:ext cx="44430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32DC69F-35C7-4F57-BC11-94044F379707}"/>
              </a:ext>
            </a:extLst>
          </p:cNvPr>
          <p:cNvCxnSpPr>
            <a:cxnSpLocks/>
          </p:cNvCxnSpPr>
          <p:nvPr/>
        </p:nvCxnSpPr>
        <p:spPr>
          <a:xfrm flipH="1" flipV="1">
            <a:off x="2589190" y="3562297"/>
            <a:ext cx="2690" cy="25129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9F08B1A-3139-4F20-8F92-089CAF65A14E}"/>
              </a:ext>
            </a:extLst>
          </p:cNvPr>
          <p:cNvCxnSpPr>
            <a:cxnSpLocks/>
          </p:cNvCxnSpPr>
          <p:nvPr/>
        </p:nvCxnSpPr>
        <p:spPr>
          <a:xfrm flipH="1" flipV="1">
            <a:off x="2581375" y="3218419"/>
            <a:ext cx="2690" cy="25129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99A3E97-9AB6-42CC-B7DC-1BD5B1C1D58D}"/>
              </a:ext>
            </a:extLst>
          </p:cNvPr>
          <p:cNvCxnSpPr>
            <a:cxnSpLocks/>
          </p:cNvCxnSpPr>
          <p:nvPr/>
        </p:nvCxnSpPr>
        <p:spPr>
          <a:xfrm flipH="1" flipV="1">
            <a:off x="2577467" y="2909712"/>
            <a:ext cx="2690" cy="25129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C588F75-8CD5-46C6-BC39-BB8B0374016F}"/>
              </a:ext>
            </a:extLst>
          </p:cNvPr>
          <p:cNvSpPr txBox="1"/>
          <p:nvPr/>
        </p:nvSpPr>
        <p:spPr>
          <a:xfrm>
            <a:off x="6269594" y="2550640"/>
            <a:ext cx="60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●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5F7BA5-5808-4F5A-AF44-C32637F92E7C}"/>
              </a:ext>
            </a:extLst>
          </p:cNvPr>
          <p:cNvSpPr txBox="1"/>
          <p:nvPr/>
        </p:nvSpPr>
        <p:spPr>
          <a:xfrm>
            <a:off x="6140134" y="2420101"/>
            <a:ext cx="37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9C4D17-18B6-48E8-948B-AFD8D1929B0B}"/>
              </a:ext>
            </a:extLst>
          </p:cNvPr>
          <p:cNvSpPr txBox="1"/>
          <p:nvPr/>
        </p:nvSpPr>
        <p:spPr>
          <a:xfrm>
            <a:off x="6264133" y="1973307"/>
            <a:ext cx="60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●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A563A23-00D9-4364-8277-DD6C6182991B}"/>
              </a:ext>
            </a:extLst>
          </p:cNvPr>
          <p:cNvSpPr txBox="1"/>
          <p:nvPr/>
        </p:nvSpPr>
        <p:spPr>
          <a:xfrm>
            <a:off x="6134673" y="1842768"/>
            <a:ext cx="37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0E725B0-ED9C-4E70-8EFE-5CEA9DB57077}"/>
              </a:ext>
            </a:extLst>
          </p:cNvPr>
          <p:cNvCxnSpPr>
            <a:cxnSpLocks/>
          </p:cNvCxnSpPr>
          <p:nvPr/>
        </p:nvCxnSpPr>
        <p:spPr>
          <a:xfrm>
            <a:off x="2677387" y="2729282"/>
            <a:ext cx="3715681" cy="885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D02485D-A7CA-4397-A727-EBB3E8DF80A2}"/>
              </a:ext>
            </a:extLst>
          </p:cNvPr>
          <p:cNvCxnSpPr>
            <a:cxnSpLocks/>
          </p:cNvCxnSpPr>
          <p:nvPr/>
        </p:nvCxnSpPr>
        <p:spPr>
          <a:xfrm>
            <a:off x="2702077" y="2158846"/>
            <a:ext cx="3715681" cy="885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1BAFCC0-ED16-49E1-AE99-4D0F84BB0646}"/>
              </a:ext>
            </a:extLst>
          </p:cNvPr>
          <p:cNvCxnSpPr>
            <a:cxnSpLocks/>
          </p:cNvCxnSpPr>
          <p:nvPr/>
        </p:nvCxnSpPr>
        <p:spPr>
          <a:xfrm flipH="1" flipV="1">
            <a:off x="2585996" y="2165401"/>
            <a:ext cx="2513" cy="5217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vak 1">
            <a:extLst>
              <a:ext uri="{FF2B5EF4-FFF2-40B4-BE49-F238E27FC236}">
                <a16:creationId xmlns:a16="http://schemas.microsoft.com/office/drawing/2014/main" id="{B89BB764-EE63-15E5-3CC3-DB2D0B9BF19E}"/>
              </a:ext>
            </a:extLst>
          </p:cNvPr>
          <p:cNvSpPr txBox="1"/>
          <p:nvPr/>
        </p:nvSpPr>
        <p:spPr>
          <a:xfrm>
            <a:off x="658678" y="407660"/>
            <a:ext cx="45534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 </a:t>
            </a:r>
            <a:r>
              <a:rPr lang="nl-NL" altLang="nl-NL" sz="2400" dirty="0">
                <a:sym typeface="Symbol" panose="05050102010706020507" pitchFamily="18" charset="2"/>
              </a:rPr>
              <a:t>How </a:t>
            </a:r>
            <a:r>
              <a:rPr lang="nl-NL" altLang="nl-NL" sz="2400" dirty="0" err="1">
                <a:sym typeface="Symbol" panose="05050102010706020507" pitchFamily="18" charset="2"/>
              </a:rPr>
              <a:t>many</a:t>
            </a:r>
            <a:r>
              <a:rPr lang="nl-NL" altLang="nl-NL" sz="2400" dirty="0">
                <a:sym typeface="Symbol" panose="05050102010706020507" pitchFamily="18" charset="2"/>
              </a:rPr>
              <a:t> </a:t>
            </a:r>
            <a:r>
              <a:rPr lang="nl-NL" altLang="nl-NL" sz="2400" dirty="0" err="1">
                <a:sym typeface="Symbol" panose="05050102010706020507" pitchFamily="18" charset="2"/>
              </a:rPr>
              <a:t>goods</a:t>
            </a:r>
            <a:r>
              <a:rPr lang="nl-NL" altLang="nl-NL" sz="2400" dirty="0">
                <a:sym typeface="Symbol" panose="05050102010706020507" pitchFamily="18" charset="2"/>
              </a:rPr>
              <a:t> do </a:t>
            </a:r>
            <a:r>
              <a:rPr lang="nl-NL" altLang="nl-NL" sz="2400" b="1" dirty="0" err="1">
                <a:solidFill>
                  <a:schemeClr val="accent2"/>
                </a:solidFill>
                <a:sym typeface="Symbol" panose="05050102010706020507" pitchFamily="18" charset="2"/>
              </a:rPr>
              <a:t>firms</a:t>
            </a:r>
            <a:r>
              <a:rPr lang="nl-NL" altLang="nl-NL" sz="2400" b="1" dirty="0">
                <a:solidFill>
                  <a:schemeClr val="accent2"/>
                </a:solidFill>
                <a:sym typeface="Symbol" panose="05050102010706020507" pitchFamily="18" charset="2"/>
              </a:rPr>
              <a:t> </a:t>
            </a:r>
            <a:r>
              <a:rPr lang="nl-NL" altLang="nl-NL" sz="2400" b="1" dirty="0" err="1">
                <a:solidFill>
                  <a:schemeClr val="accent2"/>
                </a:solidFill>
                <a:sym typeface="Symbol" panose="05050102010706020507" pitchFamily="18" charset="2"/>
              </a:rPr>
              <a:t>supply</a:t>
            </a:r>
            <a:r>
              <a:rPr lang="nl-NL" altLang="nl-NL" sz="2400" dirty="0">
                <a:sym typeface="Symbol" panose="05050102010706020507" pitchFamily="18" charset="2"/>
              </a:rPr>
              <a:t>?</a:t>
            </a:r>
            <a:endParaRPr lang="nl-NL" altLang="nl-NL" sz="2400" b="1" dirty="0">
              <a:solidFill>
                <a:schemeClr val="accent2"/>
              </a:solidFill>
              <a:sym typeface="Symbol" panose="05050102010706020507" pitchFamily="18" charset="2"/>
            </a:endParaRPr>
          </a:p>
          <a:p>
            <a:r>
              <a:rPr lang="nl-NL" dirty="0"/>
              <a:t>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C4DCFDB-0279-8541-712E-97D3B585C859}"/>
              </a:ext>
            </a:extLst>
          </p:cNvPr>
          <p:cNvSpPr txBox="1"/>
          <p:nvPr/>
        </p:nvSpPr>
        <p:spPr>
          <a:xfrm>
            <a:off x="6535629" y="1695790"/>
            <a:ext cx="1499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err="1">
                <a:solidFill>
                  <a:srgbClr val="0033CC"/>
                </a:solidFill>
              </a:rPr>
              <a:t>supply</a:t>
            </a:r>
            <a:r>
              <a:rPr lang="nl-NL" sz="2000" dirty="0">
                <a:solidFill>
                  <a:srgbClr val="0033CC"/>
                </a:solidFill>
              </a:rPr>
              <a:t> curve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EC17FAE-9CCE-B68C-E0B6-58C800568C60}"/>
              </a:ext>
            </a:extLst>
          </p:cNvPr>
          <p:cNvSpPr txBox="1"/>
          <p:nvPr/>
        </p:nvSpPr>
        <p:spPr>
          <a:xfrm>
            <a:off x="6693556" y="2855995"/>
            <a:ext cx="56493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So supply depends on:</a:t>
            </a:r>
          </a:p>
          <a:p>
            <a:r>
              <a:rPr lang="en-US" sz="2000" dirty="0"/>
              <a:t>- the profit margin per product (price - </a:t>
            </a:r>
            <a:r>
              <a:rPr lang="en-US" sz="2000" dirty="0" err="1"/>
              <a:t>labour</a:t>
            </a:r>
            <a:r>
              <a:rPr lang="en-US" sz="2000" dirty="0"/>
              <a:t> costs)</a:t>
            </a:r>
          </a:p>
          <a:p>
            <a:r>
              <a:rPr lang="en-US" sz="2000" dirty="0"/>
              <a:t>   Note: </a:t>
            </a:r>
            <a:r>
              <a:rPr lang="en-US" sz="2000" dirty="0" err="1"/>
              <a:t>labour</a:t>
            </a:r>
            <a:r>
              <a:rPr lang="en-US" sz="2000" dirty="0"/>
              <a:t> costs = wages + social security taxes</a:t>
            </a:r>
          </a:p>
          <a:p>
            <a:r>
              <a:rPr lang="en-US" sz="2000" dirty="0"/>
              <a:t>- the technically maximum production level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8F47987-BEB3-827D-C433-4370B6ABC14F}"/>
              </a:ext>
            </a:extLst>
          </p:cNvPr>
          <p:cNvSpPr txBox="1"/>
          <p:nvPr/>
        </p:nvSpPr>
        <p:spPr>
          <a:xfrm>
            <a:off x="6693556" y="4551478"/>
            <a:ext cx="5324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i="1" dirty="0" err="1"/>
              <a:t>Note</a:t>
            </a:r>
            <a:r>
              <a:rPr lang="nl-NL" sz="2000" i="1" dirty="0"/>
              <a:t>: </a:t>
            </a:r>
            <a:r>
              <a:rPr lang="nl-NL" sz="2000" i="1" dirty="0" err="1"/>
              <a:t>When</a:t>
            </a:r>
            <a:r>
              <a:rPr lang="nl-NL" sz="2000" i="1" dirty="0"/>
              <a:t> does </a:t>
            </a:r>
            <a:r>
              <a:rPr lang="nl-NL" sz="2000" i="1" dirty="0" err="1"/>
              <a:t>this</a:t>
            </a:r>
            <a:r>
              <a:rPr lang="nl-NL" sz="2000" i="1" dirty="0"/>
              <a:t> curve shift right?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EC19B7B-DFA9-B16C-6815-648F8B6A7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368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8" grpId="0"/>
      <p:bldP spid="12" grpId="0"/>
      <p:bldP spid="15" grpId="0"/>
      <p:bldP spid="17" grpId="0"/>
      <p:bldP spid="40" grpId="0"/>
      <p:bldP spid="48" grpId="0"/>
      <p:bldP spid="50" grpId="0"/>
      <p:bldP spid="56" grpId="0"/>
      <p:bldP spid="58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8FA7DD2-3B67-EE96-580B-232DB8511FB1}"/>
              </a:ext>
            </a:extLst>
          </p:cNvPr>
          <p:cNvSpPr txBox="1"/>
          <p:nvPr/>
        </p:nvSpPr>
        <p:spPr>
          <a:xfrm>
            <a:off x="379562" y="5348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3272C9E-10D1-1041-1A0D-B8C4897CEC60}"/>
              </a:ext>
            </a:extLst>
          </p:cNvPr>
          <p:cNvSpPr txBox="1"/>
          <p:nvPr/>
        </p:nvSpPr>
        <p:spPr>
          <a:xfrm>
            <a:off x="286109" y="212051"/>
            <a:ext cx="11619781" cy="558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nl-NL" altLang="nl-NL" sz="3200" b="1" dirty="0" err="1">
                <a:solidFill>
                  <a:schemeClr val="accent2"/>
                </a:solidFill>
              </a:rPr>
              <a:t>What</a:t>
            </a:r>
            <a:r>
              <a:rPr lang="nl-NL" altLang="nl-NL" sz="3200" b="1" dirty="0">
                <a:solidFill>
                  <a:schemeClr val="accent2"/>
                </a:solidFill>
              </a:rPr>
              <a:t>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determines</a:t>
            </a:r>
            <a:r>
              <a:rPr lang="nl-NL" altLang="nl-NL" sz="3200" b="1" dirty="0">
                <a:solidFill>
                  <a:schemeClr val="accent2"/>
                </a:solidFill>
              </a:rPr>
              <a:t>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the</a:t>
            </a:r>
            <a:r>
              <a:rPr lang="nl-NL" altLang="nl-NL" sz="3200" b="1" dirty="0">
                <a:solidFill>
                  <a:schemeClr val="accent2"/>
                </a:solidFill>
              </a:rPr>
              <a:t>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behaviour</a:t>
            </a:r>
            <a:r>
              <a:rPr lang="nl-NL" altLang="nl-NL" sz="3200" b="1" dirty="0">
                <a:solidFill>
                  <a:schemeClr val="accent2"/>
                </a:solidFill>
              </a:rPr>
              <a:t> of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consumers</a:t>
            </a:r>
            <a:r>
              <a:rPr lang="nl-NL" altLang="nl-NL" sz="3200" b="1" dirty="0">
                <a:solidFill>
                  <a:schemeClr val="accent2"/>
                </a:solidFill>
              </a:rPr>
              <a:t>?</a:t>
            </a:r>
          </a:p>
          <a:p>
            <a:pPr>
              <a:buFont typeface="Wingdings" panose="05000000000000000000" pitchFamily="2" charset="2"/>
              <a:buNone/>
            </a:pPr>
            <a:endParaRPr lang="nl-NL" altLang="nl-NL" sz="2400" b="1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nl-NL" altLang="nl-NL" sz="2000" b="1" dirty="0" err="1">
                <a:solidFill>
                  <a:schemeClr val="accent2"/>
                </a:solidFill>
              </a:rPr>
              <a:t>Assumptions</a:t>
            </a:r>
            <a:r>
              <a:rPr lang="nl-NL" altLang="nl-NL" sz="2000" b="1" dirty="0">
                <a:solidFill>
                  <a:schemeClr val="accent2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altLang="nl-NL" sz="2000" dirty="0" err="1"/>
              <a:t>Households</a:t>
            </a:r>
            <a:r>
              <a:rPr lang="nl-NL" altLang="nl-NL" sz="2000" dirty="0"/>
              <a:t> do </a:t>
            </a:r>
            <a:r>
              <a:rPr lang="nl-NL" altLang="nl-NL" sz="2000" dirty="0" err="1"/>
              <a:t>not</a:t>
            </a:r>
            <a:r>
              <a:rPr lang="nl-NL" altLang="nl-NL" sz="2000" dirty="0"/>
              <a:t> save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altLang="nl-NL" sz="2000" dirty="0" err="1"/>
              <a:t>Only</a:t>
            </a:r>
            <a:r>
              <a:rPr lang="nl-NL" altLang="nl-NL" sz="2000" dirty="0"/>
              <a:t> </a:t>
            </a:r>
            <a:r>
              <a:rPr lang="nl-NL" altLang="nl-NL" sz="2000" dirty="0" err="1"/>
              <a:t>households</a:t>
            </a:r>
            <a:r>
              <a:rPr lang="nl-NL" altLang="nl-NL" sz="2000" dirty="0"/>
              <a:t> import </a:t>
            </a:r>
            <a:r>
              <a:rPr lang="nl-NL" altLang="nl-NL" sz="2000" dirty="0" err="1"/>
              <a:t>goods</a:t>
            </a:r>
            <a:r>
              <a:rPr lang="nl-NL" altLang="nl-NL" sz="2000" dirty="0"/>
              <a:t> </a:t>
            </a:r>
          </a:p>
          <a:p>
            <a:r>
              <a:rPr lang="nl-NL" altLang="nl-NL" sz="2000" dirty="0"/>
              <a:t>     (</a:t>
            </a:r>
            <a:r>
              <a:rPr lang="nl-NL" altLang="nl-NL" sz="2000" dirty="0" err="1"/>
              <a:t>the</a:t>
            </a:r>
            <a:r>
              <a:rPr lang="nl-NL" altLang="nl-NL" sz="2000" dirty="0"/>
              <a:t> </a:t>
            </a:r>
            <a:r>
              <a:rPr lang="nl-NL" altLang="nl-NL" sz="2000" dirty="0" err="1"/>
              <a:t>government</a:t>
            </a:r>
            <a:r>
              <a:rPr lang="nl-NL" altLang="nl-NL" sz="2000" dirty="0"/>
              <a:t> </a:t>
            </a:r>
            <a:r>
              <a:rPr lang="nl-NL" altLang="nl-NL" sz="2000" dirty="0" err="1"/>
              <a:t>only</a:t>
            </a:r>
            <a:r>
              <a:rPr lang="nl-NL" altLang="nl-NL" sz="2000" dirty="0"/>
              <a:t> </a:t>
            </a:r>
            <a:r>
              <a:rPr lang="nl-NL" altLang="nl-NL" sz="2000" dirty="0" err="1"/>
              <a:t>buys</a:t>
            </a:r>
            <a:r>
              <a:rPr lang="nl-NL" altLang="nl-NL" sz="2000" dirty="0"/>
              <a:t> in </a:t>
            </a:r>
            <a:r>
              <a:rPr lang="nl-NL" altLang="nl-NL" sz="2000" dirty="0" err="1"/>
              <a:t>own</a:t>
            </a:r>
            <a:r>
              <a:rPr lang="nl-NL" altLang="nl-NL" sz="2000" dirty="0"/>
              <a:t> country</a:t>
            </a:r>
          </a:p>
          <a:p>
            <a:endParaRPr lang="nl-NL" alt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nl-NL" sz="2000" dirty="0"/>
              <a:t>If net income increases by 1%</a:t>
            </a:r>
          </a:p>
          <a:p>
            <a:pPr lvl="1"/>
            <a:r>
              <a:rPr lang="nl-NL" altLang="nl-NL" sz="2000" dirty="0">
                <a:sym typeface="Symbol" panose="05050102010706020507" pitchFamily="18" charset="2"/>
              </a:rPr>
              <a:t></a:t>
            </a:r>
            <a:r>
              <a:rPr lang="en-US" altLang="nl-NL" sz="2000" dirty="0"/>
              <a:t> consumers buy 1% more of each product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nl-NL" sz="2000" dirty="0"/>
              <a:t>If the price of a product increases by 2%</a:t>
            </a:r>
          </a:p>
          <a:p>
            <a:pPr lvl="1"/>
            <a:r>
              <a:rPr lang="nl-NL" altLang="nl-NL" sz="2000" dirty="0">
                <a:sym typeface="Symbol" panose="05050102010706020507" pitchFamily="18" charset="2"/>
              </a:rPr>
              <a:t></a:t>
            </a:r>
            <a:r>
              <a:rPr lang="en-US" altLang="nl-NL" sz="2000" dirty="0"/>
              <a:t> consumers buy 3% less of this product</a:t>
            </a:r>
          </a:p>
          <a:p>
            <a:pPr lvl="1"/>
            <a:r>
              <a:rPr lang="en-US" altLang="nl-NL" sz="2000" dirty="0"/>
              <a:t>     and more of the other goods</a:t>
            </a:r>
            <a:endParaRPr lang="nl-NL" altLang="nl-NL" sz="2000" dirty="0"/>
          </a:p>
          <a:p>
            <a:endParaRPr lang="nl-NL" altLang="nl-NL" sz="2000" b="1" dirty="0">
              <a:solidFill>
                <a:schemeClr val="accent2"/>
              </a:solidFill>
              <a:sym typeface="Symbol" panose="05050102010706020507" pitchFamily="18" charset="2"/>
            </a:endParaRPr>
          </a:p>
          <a:p>
            <a:r>
              <a:rPr lang="nl-NL" altLang="nl-NL" sz="2000" b="1" dirty="0">
                <a:solidFill>
                  <a:schemeClr val="accent2"/>
                </a:solidFill>
                <a:sym typeface="Symbol" panose="05050102010706020507" pitchFamily="18" charset="2"/>
              </a:rPr>
              <a:t> </a:t>
            </a:r>
            <a:r>
              <a:rPr lang="nl-NL" altLang="nl-NL" sz="2000" b="1" dirty="0" err="1">
                <a:solidFill>
                  <a:schemeClr val="accent2"/>
                </a:solidFill>
                <a:sym typeface="Symbol" panose="05050102010706020507" pitchFamily="18" charset="2"/>
              </a:rPr>
              <a:t>th</a:t>
            </a:r>
            <a:r>
              <a:rPr lang="nl-NL" altLang="nl-NL" sz="2000" b="1" dirty="0" err="1">
                <a:solidFill>
                  <a:schemeClr val="accent2"/>
                </a:solidFill>
              </a:rPr>
              <a:t>e</a:t>
            </a:r>
            <a:r>
              <a:rPr lang="nl-NL" altLang="nl-NL" sz="2000" b="1" dirty="0">
                <a:solidFill>
                  <a:schemeClr val="accent2"/>
                </a:solidFill>
              </a:rPr>
              <a:t> </a:t>
            </a:r>
            <a:r>
              <a:rPr lang="nl-NL" altLang="nl-NL" sz="2000" b="1" dirty="0" err="1">
                <a:solidFill>
                  <a:schemeClr val="accent2"/>
                </a:solidFill>
              </a:rPr>
              <a:t>demand</a:t>
            </a:r>
            <a:r>
              <a:rPr lang="nl-NL" altLang="nl-NL" sz="2000" b="1" dirty="0">
                <a:solidFill>
                  <a:schemeClr val="accent2"/>
                </a:solidFill>
              </a:rPr>
              <a:t> curve</a:t>
            </a:r>
          </a:p>
          <a:p>
            <a:pPr>
              <a:buFont typeface="Wingdings" panose="05000000000000000000" pitchFamily="2" charset="2"/>
              <a:buNone/>
            </a:pPr>
            <a:r>
              <a:rPr lang="nl-NL" altLang="nl-NL" sz="2000" i="1" dirty="0" err="1"/>
              <a:t>Note</a:t>
            </a:r>
            <a:r>
              <a:rPr lang="nl-NL" altLang="nl-NL" sz="2000" i="1" dirty="0"/>
              <a:t>: </a:t>
            </a:r>
            <a:r>
              <a:rPr lang="nl-NL" altLang="nl-NL" sz="2000" i="1" dirty="0" err="1"/>
              <a:t>When</a:t>
            </a:r>
            <a:r>
              <a:rPr lang="nl-NL" altLang="nl-NL" sz="2000" i="1" dirty="0"/>
              <a:t> does </a:t>
            </a:r>
            <a:r>
              <a:rPr lang="nl-NL" altLang="nl-NL" sz="2000" i="1" dirty="0" err="1"/>
              <a:t>this</a:t>
            </a:r>
            <a:r>
              <a:rPr lang="nl-NL" altLang="nl-NL" sz="2000" i="1" dirty="0"/>
              <a:t> curve shift right?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nl-NL" sz="2400" dirty="0"/>
          </a:p>
          <a:p>
            <a:endParaRPr lang="nl-NL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34F5F6-7B03-08E5-388B-F1B6A06968B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69208" y="1466580"/>
            <a:ext cx="0" cy="4319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63568C84-19FE-D808-E784-B3BA913DD1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69208" y="5795118"/>
            <a:ext cx="4465638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" name="Straight Connector 21">
            <a:extLst>
              <a:ext uri="{FF2B5EF4-FFF2-40B4-BE49-F238E27FC236}">
                <a16:creationId xmlns:a16="http://schemas.microsoft.com/office/drawing/2014/main" id="{7E6E7552-EAC4-5455-F8D8-CA805DC51911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8225312" y="2791826"/>
            <a:ext cx="2273643" cy="192175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9" name="TextBox 37">
            <a:extLst>
              <a:ext uri="{FF2B5EF4-FFF2-40B4-BE49-F238E27FC236}">
                <a16:creationId xmlns:a16="http://schemas.microsoft.com/office/drawing/2014/main" id="{BAB4842F-6F32-8E78-301D-4BFCC8E6A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5168" y="1273471"/>
            <a:ext cx="16859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nl-NL" dirty="0"/>
              <a:t>Price (</a:t>
            </a:r>
            <a:r>
              <a:rPr lang="nl-NL" i="1" dirty="0"/>
              <a:t>excl. VAT</a:t>
            </a:r>
            <a:r>
              <a:rPr lang="nl-NL" dirty="0"/>
              <a:t>)</a:t>
            </a:r>
          </a:p>
          <a:p>
            <a:pPr algn="r"/>
            <a:r>
              <a:rPr lang="nl-NL" dirty="0"/>
              <a:t>of </a:t>
            </a:r>
            <a:r>
              <a:rPr lang="nl-NL" dirty="0" err="1"/>
              <a:t>goods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country 1</a:t>
            </a:r>
          </a:p>
        </p:txBody>
      </p:sp>
      <p:sp>
        <p:nvSpPr>
          <p:cNvPr id="10" name="TextBox 38">
            <a:extLst>
              <a:ext uri="{FF2B5EF4-FFF2-40B4-BE49-F238E27FC236}">
                <a16:creationId xmlns:a16="http://schemas.microsoft.com/office/drawing/2014/main" id="{3A90D56C-B853-01DF-81A9-8F6A2A053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4974" y="5786168"/>
            <a:ext cx="20780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dirty="0" err="1"/>
              <a:t>Demand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goods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country 1</a:t>
            </a:r>
          </a:p>
        </p:txBody>
      </p:sp>
      <p:cxnSp>
        <p:nvCxnSpPr>
          <p:cNvPr id="11" name="Straight Connector 28">
            <a:extLst>
              <a:ext uri="{FF2B5EF4-FFF2-40B4-BE49-F238E27FC236}">
                <a16:creationId xmlns:a16="http://schemas.microsoft.com/office/drawing/2014/main" id="{9E4C2CF6-B76F-38D8-96C6-BE0A2EFAADE2}"/>
              </a:ext>
            </a:extLst>
          </p:cNvPr>
          <p:cNvCxnSpPr>
            <a:cxnSpLocks/>
          </p:cNvCxnSpPr>
          <p:nvPr/>
        </p:nvCxnSpPr>
        <p:spPr>
          <a:xfrm>
            <a:off x="7311093" y="3640984"/>
            <a:ext cx="190695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6">
            <a:extLst>
              <a:ext uri="{FF2B5EF4-FFF2-40B4-BE49-F238E27FC236}">
                <a16:creationId xmlns:a16="http://schemas.microsoft.com/office/drawing/2014/main" id="{BA98EF03-E489-A7E7-E61D-B06D11CE316B}"/>
              </a:ext>
            </a:extLst>
          </p:cNvPr>
          <p:cNvCxnSpPr>
            <a:cxnSpLocks/>
          </p:cNvCxnSpPr>
          <p:nvPr/>
        </p:nvCxnSpPr>
        <p:spPr>
          <a:xfrm flipV="1">
            <a:off x="9218047" y="3632033"/>
            <a:ext cx="2" cy="216308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6">
            <a:extLst>
              <a:ext uri="{FF2B5EF4-FFF2-40B4-BE49-F238E27FC236}">
                <a16:creationId xmlns:a16="http://schemas.microsoft.com/office/drawing/2014/main" id="{DACBEB22-3739-6B8D-D9A1-FD8B50C966AC}"/>
              </a:ext>
            </a:extLst>
          </p:cNvPr>
          <p:cNvSpPr txBox="1"/>
          <p:nvPr/>
        </p:nvSpPr>
        <p:spPr>
          <a:xfrm>
            <a:off x="9289561" y="3257042"/>
            <a:ext cx="37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3720D1B-D4CD-A0E1-148E-EDE8AC824B78}"/>
              </a:ext>
            </a:extLst>
          </p:cNvPr>
          <p:cNvSpPr txBox="1"/>
          <p:nvPr/>
        </p:nvSpPr>
        <p:spPr>
          <a:xfrm>
            <a:off x="9065683" y="3456318"/>
            <a:ext cx="60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●</a:t>
            </a:r>
          </a:p>
        </p:txBody>
      </p:sp>
      <p:sp>
        <p:nvSpPr>
          <p:cNvPr id="15" name="TextBox 38">
            <a:extLst>
              <a:ext uri="{FF2B5EF4-FFF2-40B4-BE49-F238E27FC236}">
                <a16:creationId xmlns:a16="http://schemas.microsoft.com/office/drawing/2014/main" id="{FBDD8C3B-D5BB-1704-4D10-E590D8953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2000" y="5808333"/>
            <a:ext cx="6027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dirty="0"/>
              <a:t>100</a:t>
            </a:r>
          </a:p>
        </p:txBody>
      </p:sp>
      <p:sp>
        <p:nvSpPr>
          <p:cNvPr id="16" name="TextBox 38">
            <a:extLst>
              <a:ext uri="{FF2B5EF4-FFF2-40B4-BE49-F238E27FC236}">
                <a16:creationId xmlns:a16="http://schemas.microsoft.com/office/drawing/2014/main" id="{405BAA9B-5AE8-DA0D-3D15-72463475A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9375" y="3446133"/>
            <a:ext cx="450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dirty="0"/>
              <a:t>1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5BCB9EB9-04ED-1389-E6FD-931967E93317}"/>
              </a:ext>
            </a:extLst>
          </p:cNvPr>
          <p:cNvSpPr txBox="1"/>
          <p:nvPr/>
        </p:nvSpPr>
        <p:spPr>
          <a:xfrm>
            <a:off x="8611855" y="2895713"/>
            <a:ext cx="1680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err="1">
                <a:solidFill>
                  <a:srgbClr val="FF0000"/>
                </a:solidFill>
              </a:rPr>
              <a:t>demand</a:t>
            </a:r>
            <a:r>
              <a:rPr lang="nl-NL" sz="2000" dirty="0">
                <a:solidFill>
                  <a:srgbClr val="FF0000"/>
                </a:solidFill>
              </a:rPr>
              <a:t> curve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257BC-2094-B3BB-DD08-CF5F76684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45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106"/>
          <p:cNvSpPr txBox="1">
            <a:spLocks noChangeArrowheads="1"/>
          </p:cNvSpPr>
          <p:nvPr/>
        </p:nvSpPr>
        <p:spPr bwMode="auto">
          <a:xfrm>
            <a:off x="5547273" y="2485265"/>
            <a:ext cx="16557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dirty="0" err="1"/>
              <a:t>excess</a:t>
            </a:r>
            <a:r>
              <a:rPr lang="nl-NL" dirty="0"/>
              <a:t> </a:t>
            </a:r>
          </a:p>
          <a:p>
            <a:pPr algn="ctr"/>
            <a:r>
              <a:rPr lang="nl-NL" dirty="0" err="1"/>
              <a:t>supply</a:t>
            </a:r>
            <a:endParaRPr lang="nl-NL" dirty="0"/>
          </a:p>
        </p:txBody>
      </p:sp>
      <p:cxnSp>
        <p:nvCxnSpPr>
          <p:cNvPr id="5" name="Straight Connector 5"/>
          <p:cNvCxnSpPr>
            <a:cxnSpLocks noChangeShapeType="1"/>
          </p:cNvCxnSpPr>
          <p:nvPr/>
        </p:nvCxnSpPr>
        <p:spPr bwMode="auto">
          <a:xfrm>
            <a:off x="3810000" y="1524000"/>
            <a:ext cx="0" cy="4319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" name="Straight Connector 10"/>
          <p:cNvCxnSpPr>
            <a:cxnSpLocks noChangeShapeType="1"/>
          </p:cNvCxnSpPr>
          <p:nvPr/>
        </p:nvCxnSpPr>
        <p:spPr bwMode="auto">
          <a:xfrm>
            <a:off x="3810000" y="5843588"/>
            <a:ext cx="4465638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" name="Straight Connector 21"/>
          <p:cNvCxnSpPr>
            <a:cxnSpLocks noChangeShapeType="1"/>
          </p:cNvCxnSpPr>
          <p:nvPr/>
        </p:nvCxnSpPr>
        <p:spPr bwMode="auto">
          <a:xfrm flipV="1">
            <a:off x="4098925" y="2963864"/>
            <a:ext cx="3455988" cy="1800225"/>
          </a:xfrm>
          <a:prstGeom prst="lin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8" name="Straight Connector 28"/>
          <p:cNvCxnSpPr>
            <a:cxnSpLocks noChangeShapeType="1"/>
          </p:cNvCxnSpPr>
          <p:nvPr/>
        </p:nvCxnSpPr>
        <p:spPr bwMode="auto">
          <a:xfrm>
            <a:off x="7554913" y="1524001"/>
            <a:ext cx="0" cy="1439863"/>
          </a:xfrm>
          <a:prstGeom prst="lin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9" name="Straight Connector 35"/>
          <p:cNvCxnSpPr>
            <a:cxnSpLocks noChangeShapeType="1"/>
          </p:cNvCxnSpPr>
          <p:nvPr/>
        </p:nvCxnSpPr>
        <p:spPr bwMode="auto">
          <a:xfrm>
            <a:off x="7554913" y="2963864"/>
            <a:ext cx="0" cy="2879725"/>
          </a:xfrm>
          <a:prstGeom prst="line">
            <a:avLst/>
          </a:prstGeom>
          <a:noFill/>
          <a:ln w="19050" algn="ctr">
            <a:solidFill>
              <a:srgbClr val="0000FF"/>
            </a:solidFill>
            <a:prstDash val="sysDot"/>
            <a:round/>
            <a:headEnd/>
            <a:tailEnd/>
          </a:ln>
        </p:spPr>
      </p:cxnSp>
      <p:sp>
        <p:nvSpPr>
          <p:cNvPr id="12" name="TextBox 46"/>
          <p:cNvSpPr txBox="1">
            <a:spLocks noChangeArrowheads="1"/>
          </p:cNvSpPr>
          <p:nvPr/>
        </p:nvSpPr>
        <p:spPr bwMode="auto">
          <a:xfrm>
            <a:off x="7554913" y="2027238"/>
            <a:ext cx="16557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000" dirty="0" err="1">
                <a:solidFill>
                  <a:srgbClr val="0000FF"/>
                </a:solidFill>
              </a:rPr>
              <a:t>supply</a:t>
            </a:r>
            <a:r>
              <a:rPr lang="nl-NL" sz="2000" dirty="0">
                <a:solidFill>
                  <a:srgbClr val="0000FF"/>
                </a:solidFill>
              </a:rPr>
              <a:t> curve</a:t>
            </a: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4580935" y="1733068"/>
            <a:ext cx="16801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2000" dirty="0" err="1">
                <a:solidFill>
                  <a:srgbClr val="FF0000"/>
                </a:solidFill>
              </a:rPr>
              <a:t>demand</a:t>
            </a:r>
            <a:r>
              <a:rPr lang="nl-NL" sz="2000" dirty="0">
                <a:solidFill>
                  <a:srgbClr val="FF0000"/>
                </a:solidFill>
              </a:rPr>
              <a:t> curve</a:t>
            </a:r>
          </a:p>
        </p:txBody>
      </p:sp>
      <p:cxnSp>
        <p:nvCxnSpPr>
          <p:cNvPr id="17" name="Straight Connector 62"/>
          <p:cNvCxnSpPr>
            <a:cxnSpLocks noChangeShapeType="1"/>
          </p:cNvCxnSpPr>
          <p:nvPr/>
        </p:nvCxnSpPr>
        <p:spPr bwMode="auto">
          <a:xfrm>
            <a:off x="4419601" y="1828801"/>
            <a:ext cx="3529013" cy="3527425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8" name="TextBox 47"/>
          <p:cNvSpPr txBox="1">
            <a:spLocks noChangeArrowheads="1"/>
          </p:cNvSpPr>
          <p:nvPr/>
        </p:nvSpPr>
        <p:spPr bwMode="auto">
          <a:xfrm>
            <a:off x="5842000" y="2793274"/>
            <a:ext cx="7921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 dirty="0"/>
              <a:t>.</a:t>
            </a:r>
            <a:endParaRPr lang="nl-NL" sz="7200" dirty="0"/>
          </a:p>
        </p:txBody>
      </p:sp>
      <p:cxnSp>
        <p:nvCxnSpPr>
          <p:cNvPr id="19" name="Straight Connector 49"/>
          <p:cNvCxnSpPr>
            <a:cxnSpLocks noChangeShapeType="1"/>
          </p:cNvCxnSpPr>
          <p:nvPr/>
        </p:nvCxnSpPr>
        <p:spPr bwMode="auto">
          <a:xfrm flipV="1">
            <a:off x="3810000" y="3656874"/>
            <a:ext cx="2392362" cy="726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0" name="Straight Connector 52"/>
          <p:cNvCxnSpPr>
            <a:cxnSpLocks noChangeShapeType="1"/>
          </p:cNvCxnSpPr>
          <p:nvPr/>
        </p:nvCxnSpPr>
        <p:spPr bwMode="auto">
          <a:xfrm flipV="1">
            <a:off x="6231391" y="3656874"/>
            <a:ext cx="0" cy="2160588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21" name="TextBox 61"/>
          <p:cNvSpPr txBox="1">
            <a:spLocks noChangeArrowheads="1"/>
          </p:cNvSpPr>
          <p:nvPr/>
        </p:nvSpPr>
        <p:spPr bwMode="auto">
          <a:xfrm>
            <a:off x="5935133" y="5796824"/>
            <a:ext cx="5357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100</a:t>
            </a:r>
            <a:endParaRPr lang="nl-NL"/>
          </a:p>
        </p:txBody>
      </p:sp>
      <p:sp>
        <p:nvSpPr>
          <p:cNvPr id="22" name="TextBox 75"/>
          <p:cNvSpPr txBox="1">
            <a:spLocks noChangeArrowheads="1"/>
          </p:cNvSpPr>
          <p:nvPr/>
        </p:nvSpPr>
        <p:spPr bwMode="auto">
          <a:xfrm>
            <a:off x="5770563" y="3440974"/>
            <a:ext cx="4238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/>
              <a:t>S</a:t>
            </a:r>
            <a:endParaRPr lang="nl-NL"/>
          </a:p>
        </p:txBody>
      </p:sp>
      <p:sp>
        <p:nvSpPr>
          <p:cNvPr id="25" name="TextBox 60"/>
          <p:cNvSpPr txBox="1">
            <a:spLocks noChangeArrowheads="1"/>
          </p:cNvSpPr>
          <p:nvPr/>
        </p:nvSpPr>
        <p:spPr bwMode="auto">
          <a:xfrm>
            <a:off x="3581400" y="3505200"/>
            <a:ext cx="3016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cxnSp>
        <p:nvCxnSpPr>
          <p:cNvPr id="26" name="Straight Connector 89"/>
          <p:cNvCxnSpPr>
            <a:cxnSpLocks noChangeShapeType="1"/>
          </p:cNvCxnSpPr>
          <p:nvPr/>
        </p:nvCxnSpPr>
        <p:spPr bwMode="auto">
          <a:xfrm>
            <a:off x="3801105" y="3230643"/>
            <a:ext cx="323808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27" name="TextBox 92"/>
          <p:cNvSpPr txBox="1">
            <a:spLocks noChangeArrowheads="1"/>
          </p:cNvSpPr>
          <p:nvPr/>
        </p:nvSpPr>
        <p:spPr bwMode="auto">
          <a:xfrm>
            <a:off x="3101871" y="3037417"/>
            <a:ext cx="936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1.03</a:t>
            </a:r>
            <a:endParaRPr lang="nl-NL" dirty="0"/>
          </a:p>
        </p:txBody>
      </p:sp>
      <p:sp>
        <p:nvSpPr>
          <p:cNvPr id="28" name="TextBox 93"/>
          <p:cNvSpPr txBox="1">
            <a:spLocks noChangeArrowheads="1"/>
          </p:cNvSpPr>
          <p:nvPr/>
        </p:nvSpPr>
        <p:spPr bwMode="auto">
          <a:xfrm>
            <a:off x="5432955" y="2370667"/>
            <a:ext cx="7921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 dirty="0"/>
              <a:t>.</a:t>
            </a:r>
            <a:endParaRPr lang="nl-NL" sz="7200" dirty="0"/>
          </a:p>
        </p:txBody>
      </p:sp>
      <p:sp>
        <p:nvSpPr>
          <p:cNvPr id="29" name="TextBox 94"/>
          <p:cNvSpPr txBox="1">
            <a:spLocks noChangeArrowheads="1"/>
          </p:cNvSpPr>
          <p:nvPr/>
        </p:nvSpPr>
        <p:spPr bwMode="auto">
          <a:xfrm>
            <a:off x="6644850" y="2379665"/>
            <a:ext cx="7921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 dirty="0"/>
              <a:t>.</a:t>
            </a:r>
            <a:endParaRPr lang="nl-NL" sz="7200" dirty="0"/>
          </a:p>
        </p:txBody>
      </p:sp>
      <p:cxnSp>
        <p:nvCxnSpPr>
          <p:cNvPr id="30" name="Straight Connector 95"/>
          <p:cNvCxnSpPr>
            <a:cxnSpLocks noChangeShapeType="1"/>
          </p:cNvCxnSpPr>
          <p:nvPr/>
        </p:nvCxnSpPr>
        <p:spPr bwMode="auto">
          <a:xfrm flipH="1" flipV="1">
            <a:off x="7039187" y="3284434"/>
            <a:ext cx="2548" cy="2555193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31" name="Straight Connector 99"/>
          <p:cNvCxnSpPr>
            <a:cxnSpLocks noChangeShapeType="1"/>
          </p:cNvCxnSpPr>
          <p:nvPr/>
        </p:nvCxnSpPr>
        <p:spPr bwMode="auto">
          <a:xfrm flipH="1" flipV="1">
            <a:off x="5819987" y="3257763"/>
            <a:ext cx="2548" cy="2576166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33" name="Straight Arrow Connector 101"/>
          <p:cNvCxnSpPr>
            <a:cxnSpLocks noChangeShapeType="1"/>
          </p:cNvCxnSpPr>
          <p:nvPr/>
        </p:nvCxnSpPr>
        <p:spPr bwMode="auto">
          <a:xfrm>
            <a:off x="5838511" y="3114989"/>
            <a:ext cx="1202034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38" name="Straight Arrow Connector 37"/>
          <p:cNvCxnSpPr>
            <a:cxnSpLocks noChangeShapeType="1"/>
          </p:cNvCxnSpPr>
          <p:nvPr/>
        </p:nvCxnSpPr>
        <p:spPr bwMode="auto">
          <a:xfrm>
            <a:off x="5888038" y="3200401"/>
            <a:ext cx="360363" cy="3603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9" name="Straight Arrow Connector 38"/>
          <p:cNvCxnSpPr>
            <a:cxnSpLocks noChangeShapeType="1"/>
          </p:cNvCxnSpPr>
          <p:nvPr/>
        </p:nvCxnSpPr>
        <p:spPr bwMode="auto">
          <a:xfrm flipH="1">
            <a:off x="6248401" y="3200401"/>
            <a:ext cx="649287" cy="3603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4" name="TextBox 38"/>
          <p:cNvSpPr txBox="1">
            <a:spLocks noChangeArrowheads="1"/>
          </p:cNvSpPr>
          <p:nvPr/>
        </p:nvSpPr>
        <p:spPr bwMode="auto">
          <a:xfrm>
            <a:off x="7689293" y="5766357"/>
            <a:ext cx="287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dirty="0" err="1"/>
              <a:t>Number</a:t>
            </a:r>
            <a:r>
              <a:rPr lang="nl-NL" dirty="0"/>
              <a:t> of </a:t>
            </a:r>
            <a:r>
              <a:rPr lang="nl-NL" dirty="0" err="1"/>
              <a:t>goods</a:t>
            </a:r>
            <a:r>
              <a:rPr lang="nl-NL" dirty="0"/>
              <a:t> country 1</a:t>
            </a:r>
            <a:endParaRPr lang="nl-NL" baseline="-25000" dirty="0"/>
          </a:p>
        </p:txBody>
      </p:sp>
      <p:cxnSp>
        <p:nvCxnSpPr>
          <p:cNvPr id="35" name="Straight Arrow Connector 40"/>
          <p:cNvCxnSpPr>
            <a:cxnSpLocks noChangeShapeType="1"/>
          </p:cNvCxnSpPr>
          <p:nvPr/>
        </p:nvCxnSpPr>
        <p:spPr bwMode="auto">
          <a:xfrm flipV="1">
            <a:off x="7552854" y="5897909"/>
            <a:ext cx="0" cy="616986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6" name="TextBox 44"/>
          <p:cNvSpPr txBox="1">
            <a:spLocks noChangeArrowheads="1"/>
          </p:cNvSpPr>
          <p:nvPr/>
        </p:nvSpPr>
        <p:spPr bwMode="auto">
          <a:xfrm>
            <a:off x="6172201" y="6427788"/>
            <a:ext cx="2879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dirty="0" err="1"/>
              <a:t>unemployment</a:t>
            </a:r>
            <a:r>
              <a:rPr lang="nl-NL" dirty="0"/>
              <a:t> </a:t>
            </a:r>
            <a:r>
              <a:rPr lang="en-US" dirty="0"/>
              <a:t>= zero</a:t>
            </a:r>
            <a:endParaRPr lang="nl-NL" dirty="0"/>
          </a:p>
        </p:txBody>
      </p:sp>
      <p:sp>
        <p:nvSpPr>
          <p:cNvPr id="37" name="TextBox 106">
            <a:extLst>
              <a:ext uri="{FF2B5EF4-FFF2-40B4-BE49-F238E27FC236}">
                <a16:creationId xmlns:a16="http://schemas.microsoft.com/office/drawing/2014/main" id="{A89838FF-F804-44B1-8100-F3274930B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2132" y="4146166"/>
            <a:ext cx="16557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dirty="0" err="1"/>
              <a:t>excess</a:t>
            </a:r>
            <a:endParaRPr lang="nl-NL" dirty="0"/>
          </a:p>
          <a:p>
            <a:pPr algn="ctr"/>
            <a:r>
              <a:rPr lang="nl-NL" dirty="0" err="1"/>
              <a:t>demand</a:t>
            </a:r>
            <a:endParaRPr lang="nl-NL" dirty="0"/>
          </a:p>
        </p:txBody>
      </p:sp>
      <p:cxnSp>
        <p:nvCxnSpPr>
          <p:cNvPr id="40" name="Straight Arrow Connector 101">
            <a:extLst>
              <a:ext uri="{FF2B5EF4-FFF2-40B4-BE49-F238E27FC236}">
                <a16:creationId xmlns:a16="http://schemas.microsoft.com/office/drawing/2014/main" id="{00EB32C0-D51A-405D-9EB9-1538669FA5C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44882" y="4155959"/>
            <a:ext cx="1202034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41" name="TextBox 93">
            <a:extLst>
              <a:ext uri="{FF2B5EF4-FFF2-40B4-BE49-F238E27FC236}">
                <a16:creationId xmlns:a16="http://schemas.microsoft.com/office/drawing/2014/main" id="{8F9653CB-B640-42B0-B7AF-729FF76AD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5358" y="3208626"/>
            <a:ext cx="7921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 dirty="0"/>
              <a:t>.</a:t>
            </a:r>
            <a:endParaRPr lang="nl-NL" sz="7200" dirty="0"/>
          </a:p>
        </p:txBody>
      </p:sp>
      <p:sp>
        <p:nvSpPr>
          <p:cNvPr id="42" name="TextBox 94">
            <a:extLst>
              <a:ext uri="{FF2B5EF4-FFF2-40B4-BE49-F238E27FC236}">
                <a16:creationId xmlns:a16="http://schemas.microsoft.com/office/drawing/2014/main" id="{4C29B23C-376B-4E7A-B266-C2FF4DB99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321" y="3208626"/>
            <a:ext cx="7921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/>
              <a:t>.</a:t>
            </a:r>
            <a:endParaRPr lang="nl-NL" sz="7200"/>
          </a:p>
        </p:txBody>
      </p:sp>
      <p:cxnSp>
        <p:nvCxnSpPr>
          <p:cNvPr id="43" name="Straight Connector 49">
            <a:extLst>
              <a:ext uri="{FF2B5EF4-FFF2-40B4-BE49-F238E27FC236}">
                <a16:creationId xmlns:a16="http://schemas.microsoft.com/office/drawing/2014/main" id="{1B0051B6-9A62-4C20-8BD0-CB23B0863B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99668" y="4065722"/>
            <a:ext cx="2862020" cy="10332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44" name="TextBox 60">
            <a:extLst>
              <a:ext uri="{FF2B5EF4-FFF2-40B4-BE49-F238E27FC236}">
                <a16:creationId xmlns:a16="http://schemas.microsoft.com/office/drawing/2014/main" id="{367E6ABB-CAE9-4464-A7DB-187DE6EC2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1929" y="3899350"/>
            <a:ext cx="593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0.98</a:t>
            </a:r>
            <a:endParaRPr lang="nl-NL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D2D8B01-1E0C-4640-B32B-A1B50E41E75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586010" y="3726873"/>
            <a:ext cx="612515" cy="321426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40D086F-4DD3-44FD-8CCA-25BB4A1DB407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256713" y="3718561"/>
            <a:ext cx="329738" cy="33250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7" name="TextBox 37">
            <a:extLst>
              <a:ext uri="{FF2B5EF4-FFF2-40B4-BE49-F238E27FC236}">
                <a16:creationId xmlns:a16="http://schemas.microsoft.com/office/drawing/2014/main" id="{3428FCAC-2B3C-3FE8-1658-350EFA424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670151"/>
            <a:ext cx="16859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nl-NL" dirty="0"/>
              <a:t>Price (</a:t>
            </a:r>
            <a:r>
              <a:rPr lang="nl-NL" i="1" dirty="0"/>
              <a:t>excl. VAT</a:t>
            </a:r>
            <a:r>
              <a:rPr lang="nl-NL" dirty="0"/>
              <a:t>)</a:t>
            </a:r>
          </a:p>
          <a:p>
            <a:pPr algn="r"/>
            <a:r>
              <a:rPr lang="nl-NL" dirty="0"/>
              <a:t>of </a:t>
            </a:r>
            <a:r>
              <a:rPr lang="nl-NL" dirty="0" err="1"/>
              <a:t>goods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country 1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EC6650F-330D-BA8D-80DB-D3E272E7F536}"/>
              </a:ext>
            </a:extLst>
          </p:cNvPr>
          <p:cNvSpPr txBox="1"/>
          <p:nvPr/>
        </p:nvSpPr>
        <p:spPr>
          <a:xfrm>
            <a:off x="426052" y="95245"/>
            <a:ext cx="3229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b="1" dirty="0">
                <a:solidFill>
                  <a:schemeClr val="accent2"/>
                </a:solidFill>
              </a:rPr>
              <a:t>The </a:t>
            </a:r>
            <a:r>
              <a:rPr lang="nl-NL" sz="3200" b="1" dirty="0" err="1">
                <a:solidFill>
                  <a:schemeClr val="accent2"/>
                </a:solidFill>
              </a:rPr>
              <a:t>goods</a:t>
            </a:r>
            <a:r>
              <a:rPr lang="nl-NL" sz="3200" b="1" dirty="0">
                <a:solidFill>
                  <a:schemeClr val="accent2"/>
                </a:solidFill>
              </a:rPr>
              <a:t> market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5340FC-7031-AFC6-E18C-6719531D1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9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2" grpId="0"/>
      <p:bldP spid="27" grpId="0"/>
      <p:bldP spid="28" grpId="0"/>
      <p:bldP spid="29" grpId="0"/>
      <p:bldP spid="37" grpId="0"/>
      <p:bldP spid="41" grpId="0"/>
      <p:bldP spid="42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8FA7DD2-3B67-EE96-580B-232DB8511FB1}"/>
              </a:ext>
            </a:extLst>
          </p:cNvPr>
          <p:cNvSpPr txBox="1"/>
          <p:nvPr/>
        </p:nvSpPr>
        <p:spPr>
          <a:xfrm>
            <a:off x="379562" y="5348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EA1A31E-5737-B01D-0EBC-C9D5C3B6A6A7}"/>
              </a:ext>
            </a:extLst>
          </p:cNvPr>
          <p:cNvSpPr txBox="1"/>
          <p:nvPr/>
        </p:nvSpPr>
        <p:spPr>
          <a:xfrm>
            <a:off x="379562" y="5348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B4635669-0868-FF41-35D6-AFFA571A4D0E}"/>
              </a:ext>
            </a:extLst>
          </p:cNvPr>
          <p:cNvSpPr txBox="1"/>
          <p:nvPr/>
        </p:nvSpPr>
        <p:spPr>
          <a:xfrm>
            <a:off x="525889" y="312043"/>
            <a:ext cx="8524657" cy="6269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4572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</a:pPr>
            <a:r>
              <a:rPr lang="nl-NL" altLang="nl-NL" sz="3200" b="1" dirty="0">
                <a:solidFill>
                  <a:schemeClr val="accent2"/>
                </a:solidFill>
              </a:rPr>
              <a:t>5. The policy </a:t>
            </a:r>
            <a:r>
              <a:rPr lang="nl-NL" altLang="nl-NL" sz="3200" b="1" dirty="0" err="1">
                <a:solidFill>
                  <a:schemeClr val="accent2"/>
                </a:solidFill>
              </a:rPr>
              <a:t>instruments</a:t>
            </a:r>
            <a:endParaRPr lang="nl-NL" altLang="nl-NL" sz="3200" b="1" dirty="0">
              <a:solidFill>
                <a:schemeClr val="accent2"/>
              </a:solidFill>
            </a:endParaRPr>
          </a:p>
          <a:p>
            <a:pPr lvl="1" indent="-4572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</a:pPr>
            <a:endParaRPr lang="nl-NL" altLang="nl-NL" sz="2200" b="1" dirty="0">
              <a:solidFill>
                <a:schemeClr val="accent2"/>
              </a:solidFill>
            </a:endParaRPr>
          </a:p>
          <a:p>
            <a:pPr>
              <a:lnSpc>
                <a:spcPct val="8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nl-NL" altLang="nl-NL" sz="2000" b="1" dirty="0">
                <a:solidFill>
                  <a:schemeClr val="accent2"/>
                </a:solidFill>
              </a:rPr>
              <a:t>Policy </a:t>
            </a:r>
            <a:r>
              <a:rPr lang="nl-NL" altLang="nl-NL" sz="2000" b="1" dirty="0" err="1">
                <a:solidFill>
                  <a:schemeClr val="accent2"/>
                </a:solidFill>
              </a:rPr>
              <a:t>instruments</a:t>
            </a:r>
            <a:r>
              <a:rPr lang="nl-NL" altLang="nl-NL" sz="20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5000"/>
              </a:spcBef>
              <a:buFont typeface="Symbol" panose="05050102010706020507" pitchFamily="18" charset="2"/>
              <a:buChar char="®"/>
            </a:pP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economy</a:t>
            </a:r>
            <a:r>
              <a:rPr lang="nl-NL" altLang="nl-NL" sz="2000" dirty="0">
                <a:sym typeface="Symbol" panose="05050102010706020507" pitchFamily="18" charset="2"/>
              </a:rPr>
              <a:t> changes</a:t>
            </a:r>
          </a:p>
          <a:p>
            <a:pPr>
              <a:lnSpc>
                <a:spcPct val="85000"/>
              </a:lnSpc>
              <a:spcBef>
                <a:spcPct val="15000"/>
              </a:spcBef>
              <a:buFont typeface="Symbol" panose="05050102010706020507" pitchFamily="18" charset="2"/>
              <a:buChar char="®"/>
            </a:pP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political</a:t>
            </a:r>
            <a:r>
              <a:rPr lang="nl-NL" altLang="nl-NL" sz="2000" dirty="0">
                <a:sym typeface="Symbol" panose="05050102010706020507" pitchFamily="18" charset="2"/>
              </a:rPr>
              <a:t> support changes</a:t>
            </a:r>
            <a:endParaRPr lang="nl-NL" altLang="nl-NL" sz="2000" dirty="0"/>
          </a:p>
          <a:p>
            <a:pPr>
              <a:lnSpc>
                <a:spcPct val="8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endParaRPr lang="nl-NL" altLang="nl-NL" sz="2000" b="1" dirty="0"/>
          </a:p>
          <a:p>
            <a:pPr>
              <a:lnSpc>
                <a:spcPct val="8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nl-NL" altLang="nl-NL" sz="2000" b="1" dirty="0" err="1">
                <a:solidFill>
                  <a:schemeClr val="accent2"/>
                </a:solidFill>
              </a:rPr>
              <a:t>Available</a:t>
            </a:r>
            <a:r>
              <a:rPr lang="nl-NL" altLang="nl-NL" sz="2000" b="1" dirty="0">
                <a:solidFill>
                  <a:schemeClr val="accent2"/>
                </a:solidFill>
              </a:rPr>
              <a:t> policy </a:t>
            </a:r>
            <a:r>
              <a:rPr lang="nl-NL" altLang="nl-NL" sz="2000" b="1" dirty="0" err="1">
                <a:solidFill>
                  <a:schemeClr val="accent2"/>
                </a:solidFill>
              </a:rPr>
              <a:t>instruments</a:t>
            </a:r>
            <a:r>
              <a:rPr lang="nl-NL" altLang="nl-NL" sz="2000" b="1" dirty="0">
                <a:solidFill>
                  <a:schemeClr val="accent2"/>
                </a:solidFill>
              </a:rPr>
              <a:t>:</a:t>
            </a:r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/>
              <a:t>VAT</a:t>
            </a:r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/>
              <a:t>Labour </a:t>
            </a:r>
            <a:r>
              <a:rPr lang="nl-NL" altLang="nl-NL" sz="2000" dirty="0" err="1"/>
              <a:t>income</a:t>
            </a:r>
            <a:r>
              <a:rPr lang="nl-NL" altLang="nl-NL" sz="2000" dirty="0"/>
              <a:t> </a:t>
            </a:r>
            <a:r>
              <a:rPr lang="nl-NL" altLang="nl-NL" sz="2000" dirty="0" err="1"/>
              <a:t>tax</a:t>
            </a:r>
            <a:endParaRPr lang="nl-NL" altLang="nl-NL" sz="2000" dirty="0"/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/>
              <a:t>Profit </a:t>
            </a:r>
            <a:r>
              <a:rPr lang="nl-NL" altLang="nl-NL" sz="2000" dirty="0" err="1"/>
              <a:t>tax</a:t>
            </a:r>
            <a:endParaRPr lang="nl-NL" altLang="nl-NL" sz="2000" dirty="0"/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 err="1"/>
              <a:t>Social</a:t>
            </a:r>
            <a:r>
              <a:rPr lang="nl-NL" altLang="nl-NL" sz="2000" dirty="0"/>
              <a:t> security </a:t>
            </a:r>
            <a:r>
              <a:rPr lang="nl-NL" altLang="nl-NL" sz="2000" dirty="0" err="1"/>
              <a:t>tax</a:t>
            </a:r>
            <a:r>
              <a:rPr lang="nl-NL" altLang="nl-NL" sz="2000" dirty="0"/>
              <a:t> </a:t>
            </a:r>
            <a:r>
              <a:rPr lang="nl-NL" altLang="nl-NL" sz="2000" dirty="0" err="1"/>
              <a:t>rate</a:t>
            </a:r>
            <a:endParaRPr lang="nl-NL" altLang="nl-NL" sz="2000" dirty="0"/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/>
              <a:t>Import </a:t>
            </a:r>
            <a:r>
              <a:rPr lang="nl-NL" altLang="nl-NL" sz="2000" dirty="0" err="1"/>
              <a:t>tariffs</a:t>
            </a:r>
            <a:r>
              <a:rPr lang="nl-NL" altLang="nl-NL" sz="2000" dirty="0"/>
              <a:t> (</a:t>
            </a:r>
            <a:r>
              <a:rPr lang="nl-NL" altLang="nl-NL" sz="2000" dirty="0">
                <a:sym typeface="Symbol" panose="05050102010706020507" pitchFamily="18" charset="2"/>
              </a:rPr>
              <a:t> </a:t>
            </a:r>
            <a:r>
              <a:rPr lang="nl-NL" altLang="nl-NL" sz="2000" dirty="0" err="1">
                <a:sym typeface="Symbol" panose="05050102010706020507" pitchFamily="18" charset="2"/>
              </a:rPr>
              <a:t>trade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blocks</a:t>
            </a:r>
            <a:r>
              <a:rPr lang="nl-NL" altLang="nl-NL" sz="2000" dirty="0">
                <a:sym typeface="Symbol" panose="05050102010706020507" pitchFamily="18" charset="2"/>
              </a:rPr>
              <a:t>)</a:t>
            </a:r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 err="1">
                <a:sym typeface="Symbol" panose="05050102010706020507" pitchFamily="18" charset="2"/>
              </a:rPr>
              <a:t>Government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purchases</a:t>
            </a:r>
            <a:endParaRPr lang="nl-NL" altLang="nl-NL" sz="2000" dirty="0">
              <a:sym typeface="Symbol" panose="05050102010706020507" pitchFamily="18" charset="2"/>
            </a:endParaRPr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 err="1">
                <a:sym typeface="Symbol" panose="05050102010706020507" pitchFamily="18" charset="2"/>
              </a:rPr>
              <a:t>Number</a:t>
            </a:r>
            <a:r>
              <a:rPr lang="nl-NL" altLang="nl-NL" sz="2000" dirty="0">
                <a:sym typeface="Symbol" panose="05050102010706020507" pitchFamily="18" charset="2"/>
              </a:rPr>
              <a:t> of </a:t>
            </a:r>
            <a:r>
              <a:rPr lang="nl-NL" altLang="nl-NL" sz="2000" dirty="0" err="1">
                <a:sym typeface="Symbol" panose="05050102010706020507" pitchFamily="18" charset="2"/>
              </a:rPr>
              <a:t>civil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servants</a:t>
            </a:r>
            <a:r>
              <a:rPr lang="nl-NL" altLang="nl-NL" sz="2000" dirty="0">
                <a:sym typeface="Symbol" panose="05050102010706020507" pitchFamily="18" charset="2"/>
              </a:rPr>
              <a:t> (= </a:t>
            </a:r>
            <a:r>
              <a:rPr lang="nl-NL" altLang="nl-NL" sz="2000" dirty="0" err="1">
                <a:sym typeface="Symbol" panose="05050102010706020507" pitchFamily="18" charset="2"/>
              </a:rPr>
              <a:t>employment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government</a:t>
            </a:r>
            <a:r>
              <a:rPr lang="nl-NL" altLang="nl-NL" sz="2000" dirty="0">
                <a:sym typeface="Symbol" panose="05050102010706020507" pitchFamily="18" charset="2"/>
              </a:rPr>
              <a:t> sector)</a:t>
            </a:r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 err="1">
                <a:sym typeface="Symbol" panose="05050102010706020507" pitchFamily="18" charset="2"/>
              </a:rPr>
              <a:t>Wage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rate</a:t>
            </a:r>
            <a:r>
              <a:rPr lang="nl-NL" altLang="nl-NL" sz="2000" dirty="0">
                <a:sym typeface="Symbol" panose="05050102010706020507" pitchFamily="18" charset="2"/>
              </a:rPr>
              <a:t> in private sector</a:t>
            </a:r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 err="1">
                <a:sym typeface="Symbol" panose="05050102010706020507" pitchFamily="18" charset="2"/>
              </a:rPr>
              <a:t>Wage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rate</a:t>
            </a:r>
            <a:r>
              <a:rPr lang="nl-NL" altLang="nl-NL" sz="2000" dirty="0">
                <a:sym typeface="Symbol" panose="05050102010706020507" pitchFamily="18" charset="2"/>
              </a:rPr>
              <a:t> of </a:t>
            </a:r>
            <a:r>
              <a:rPr lang="nl-NL" altLang="nl-NL" sz="2000" dirty="0" err="1">
                <a:sym typeface="Symbol" panose="05050102010706020507" pitchFamily="18" charset="2"/>
              </a:rPr>
              <a:t>civil</a:t>
            </a:r>
            <a:r>
              <a:rPr lang="nl-NL" altLang="nl-NL" sz="2000" dirty="0">
                <a:sym typeface="Symbol" panose="05050102010706020507" pitchFamily="18" charset="2"/>
              </a:rPr>
              <a:t> </a:t>
            </a:r>
            <a:r>
              <a:rPr lang="nl-NL" altLang="nl-NL" sz="2000" dirty="0" err="1">
                <a:sym typeface="Symbol" panose="05050102010706020507" pitchFamily="18" charset="2"/>
              </a:rPr>
              <a:t>servants</a:t>
            </a:r>
            <a:endParaRPr lang="nl-NL" altLang="nl-NL" sz="2000" dirty="0">
              <a:sym typeface="Symbol" panose="05050102010706020507" pitchFamily="18" charset="2"/>
            </a:endParaRPr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>
                <a:sym typeface="Symbol" panose="05050102010706020507" pitchFamily="18" charset="2"/>
              </a:rPr>
              <a:t>Level of </a:t>
            </a:r>
            <a:r>
              <a:rPr lang="nl-NL" altLang="nl-NL" sz="2000" dirty="0" err="1">
                <a:sym typeface="Symbol" panose="05050102010706020507" pitchFamily="18" charset="2"/>
              </a:rPr>
              <a:t>social</a:t>
            </a:r>
            <a:r>
              <a:rPr lang="nl-NL" altLang="nl-NL" sz="2000" dirty="0">
                <a:sym typeface="Symbol" panose="05050102010706020507" pitchFamily="18" charset="2"/>
              </a:rPr>
              <a:t> benefits</a:t>
            </a:r>
          </a:p>
          <a:p>
            <a:pPr marL="342900" indent="-342900">
              <a:lnSpc>
                <a:spcPct val="8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nl-NL" altLang="nl-NL" sz="2000" dirty="0" err="1">
                <a:sym typeface="Symbol" panose="05050102010706020507" pitchFamily="18" charset="2"/>
              </a:rPr>
              <a:t>Devaluation</a:t>
            </a:r>
            <a:r>
              <a:rPr lang="nl-NL" altLang="nl-NL" sz="2000" dirty="0">
                <a:sym typeface="Symbol" panose="05050102010706020507" pitchFamily="18" charset="2"/>
              </a:rPr>
              <a:t>/</a:t>
            </a:r>
            <a:r>
              <a:rPr lang="nl-NL" altLang="nl-NL" sz="2000" dirty="0" err="1">
                <a:sym typeface="Symbol" panose="05050102010706020507" pitchFamily="18" charset="2"/>
              </a:rPr>
              <a:t>revaluation</a:t>
            </a:r>
            <a:endParaRPr lang="nl-NL" altLang="nl-NL" sz="2000" dirty="0">
              <a:sym typeface="Symbol" panose="05050102010706020507" pitchFamily="18" charset="2"/>
            </a:endParaRPr>
          </a:p>
          <a:p>
            <a:endParaRPr lang="nl-NL" dirty="0">
              <a:solidFill>
                <a:schemeClr val="accent2"/>
              </a:solidFill>
            </a:endParaRPr>
          </a:p>
          <a:p>
            <a:endParaRPr lang="nl-NL" dirty="0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D38CEBBC-9EFF-0BF8-F8BF-8E9506018758}"/>
              </a:ext>
            </a:extLst>
          </p:cNvPr>
          <p:cNvSpPr txBox="1"/>
          <p:nvPr/>
        </p:nvSpPr>
        <p:spPr>
          <a:xfrm>
            <a:off x="5294525" y="5349796"/>
            <a:ext cx="4694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Which instruments shift the </a:t>
            </a:r>
            <a:r>
              <a:rPr lang="en-US" sz="2000" i="1" dirty="0">
                <a:solidFill>
                  <a:srgbClr val="FF0000"/>
                </a:solidFill>
              </a:rPr>
              <a:t>demand curve</a:t>
            </a:r>
            <a:r>
              <a:rPr lang="en-US" sz="2000" i="1" dirty="0"/>
              <a:t>?</a:t>
            </a:r>
          </a:p>
          <a:p>
            <a:r>
              <a:rPr lang="en-US" sz="2000" i="1" dirty="0"/>
              <a:t>Which instruments shift the </a:t>
            </a:r>
            <a:r>
              <a:rPr lang="en-US" sz="2000" i="1" dirty="0">
                <a:solidFill>
                  <a:srgbClr val="0000FF"/>
                </a:solidFill>
              </a:rPr>
              <a:t>supply curve</a:t>
            </a:r>
            <a:r>
              <a:rPr lang="en-US" sz="2000" i="1" dirty="0"/>
              <a:t>?</a:t>
            </a:r>
            <a:endParaRPr lang="nl-NL" sz="2000" i="1" dirty="0">
              <a:solidFill>
                <a:srgbClr val="0033CC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6B6F11-A226-C330-418D-A271EF49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197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5"/>
          <p:cNvCxnSpPr>
            <a:cxnSpLocks noChangeShapeType="1"/>
          </p:cNvCxnSpPr>
          <p:nvPr/>
        </p:nvCxnSpPr>
        <p:spPr bwMode="auto">
          <a:xfrm>
            <a:off x="1955320" y="1429109"/>
            <a:ext cx="0" cy="4319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" name="Straight Connector 10"/>
          <p:cNvCxnSpPr>
            <a:cxnSpLocks noChangeShapeType="1"/>
          </p:cNvCxnSpPr>
          <p:nvPr/>
        </p:nvCxnSpPr>
        <p:spPr bwMode="auto">
          <a:xfrm>
            <a:off x="1955320" y="5748697"/>
            <a:ext cx="4465638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" name="Straight Connector 21"/>
          <p:cNvCxnSpPr>
            <a:cxnSpLocks noChangeShapeType="1"/>
          </p:cNvCxnSpPr>
          <p:nvPr/>
        </p:nvCxnSpPr>
        <p:spPr bwMode="auto">
          <a:xfrm flipV="1">
            <a:off x="2244245" y="2868973"/>
            <a:ext cx="3455988" cy="1800225"/>
          </a:xfrm>
          <a:prstGeom prst="lin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8" name="Straight Connector 28"/>
          <p:cNvCxnSpPr>
            <a:cxnSpLocks noChangeShapeType="1"/>
          </p:cNvCxnSpPr>
          <p:nvPr/>
        </p:nvCxnSpPr>
        <p:spPr bwMode="auto">
          <a:xfrm>
            <a:off x="5700233" y="1429110"/>
            <a:ext cx="0" cy="1439863"/>
          </a:xfrm>
          <a:prstGeom prst="lin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9" name="Straight Connector 35"/>
          <p:cNvCxnSpPr>
            <a:cxnSpLocks noChangeShapeType="1"/>
          </p:cNvCxnSpPr>
          <p:nvPr/>
        </p:nvCxnSpPr>
        <p:spPr bwMode="auto">
          <a:xfrm>
            <a:off x="5700233" y="2868973"/>
            <a:ext cx="0" cy="2879725"/>
          </a:xfrm>
          <a:prstGeom prst="line">
            <a:avLst/>
          </a:prstGeom>
          <a:noFill/>
          <a:ln w="19050" algn="ctr">
            <a:solidFill>
              <a:srgbClr val="0000FF"/>
            </a:solidFill>
            <a:prstDash val="sysDot"/>
            <a:round/>
            <a:headEnd/>
            <a:tailEnd/>
          </a:ln>
        </p:spPr>
      </p:cxnSp>
      <p:sp>
        <p:nvSpPr>
          <p:cNvPr id="10" name="TextBox 37"/>
          <p:cNvSpPr txBox="1">
            <a:spLocks noChangeArrowheads="1"/>
          </p:cNvSpPr>
          <p:nvPr/>
        </p:nvSpPr>
        <p:spPr bwMode="auto">
          <a:xfrm>
            <a:off x="313849" y="1526912"/>
            <a:ext cx="16859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nl-NL" dirty="0"/>
              <a:t>Price (</a:t>
            </a:r>
            <a:r>
              <a:rPr lang="nl-NL" i="1" dirty="0"/>
              <a:t>excl. VAT</a:t>
            </a:r>
            <a:r>
              <a:rPr lang="nl-NL" dirty="0"/>
              <a:t>)</a:t>
            </a:r>
          </a:p>
          <a:p>
            <a:pPr algn="r"/>
            <a:r>
              <a:rPr lang="nl-NL" dirty="0"/>
              <a:t>of </a:t>
            </a:r>
            <a:r>
              <a:rPr lang="nl-NL" dirty="0" err="1"/>
              <a:t>goods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country 1</a:t>
            </a:r>
          </a:p>
        </p:txBody>
      </p:sp>
      <p:sp>
        <p:nvSpPr>
          <p:cNvPr id="12" name="TextBox 46"/>
          <p:cNvSpPr txBox="1">
            <a:spLocks noChangeArrowheads="1"/>
          </p:cNvSpPr>
          <p:nvPr/>
        </p:nvSpPr>
        <p:spPr bwMode="auto">
          <a:xfrm>
            <a:off x="5700233" y="1932347"/>
            <a:ext cx="16557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000" dirty="0" err="1">
                <a:solidFill>
                  <a:srgbClr val="0000FF"/>
                </a:solidFill>
              </a:rPr>
              <a:t>supply</a:t>
            </a:r>
            <a:r>
              <a:rPr lang="nl-NL" sz="2000" dirty="0">
                <a:solidFill>
                  <a:srgbClr val="0000FF"/>
                </a:solidFill>
              </a:rPr>
              <a:t> curve</a:t>
            </a: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2679582" y="1341036"/>
            <a:ext cx="168014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 </a:t>
            </a:r>
          </a:p>
          <a:p>
            <a:r>
              <a:rPr lang="nl-NL" sz="2000" dirty="0" err="1">
                <a:solidFill>
                  <a:srgbClr val="FF0000"/>
                </a:solidFill>
              </a:rPr>
              <a:t>demand</a:t>
            </a:r>
            <a:r>
              <a:rPr lang="nl-NL" sz="2000" dirty="0">
                <a:solidFill>
                  <a:srgbClr val="FF0000"/>
                </a:solidFill>
              </a:rPr>
              <a:t> curve</a:t>
            </a:r>
          </a:p>
        </p:txBody>
      </p:sp>
      <p:cxnSp>
        <p:nvCxnSpPr>
          <p:cNvPr id="17" name="Straight Connector 62"/>
          <p:cNvCxnSpPr>
            <a:cxnSpLocks noChangeShapeType="1"/>
          </p:cNvCxnSpPr>
          <p:nvPr/>
        </p:nvCxnSpPr>
        <p:spPr bwMode="auto">
          <a:xfrm>
            <a:off x="2564921" y="1733910"/>
            <a:ext cx="3529013" cy="3527425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8" name="TextBox 47"/>
          <p:cNvSpPr txBox="1">
            <a:spLocks noChangeArrowheads="1"/>
          </p:cNvSpPr>
          <p:nvPr/>
        </p:nvSpPr>
        <p:spPr bwMode="auto">
          <a:xfrm>
            <a:off x="3987320" y="2698383"/>
            <a:ext cx="7921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 dirty="0"/>
              <a:t>.</a:t>
            </a:r>
            <a:endParaRPr lang="nl-NL" sz="7200" dirty="0"/>
          </a:p>
        </p:txBody>
      </p:sp>
      <p:cxnSp>
        <p:nvCxnSpPr>
          <p:cNvPr id="19" name="Straight Connector 49"/>
          <p:cNvCxnSpPr>
            <a:cxnSpLocks noChangeShapeType="1"/>
          </p:cNvCxnSpPr>
          <p:nvPr/>
        </p:nvCxnSpPr>
        <p:spPr bwMode="auto">
          <a:xfrm flipV="1">
            <a:off x="1955320" y="3561983"/>
            <a:ext cx="2392362" cy="726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0" name="Straight Connector 52"/>
          <p:cNvCxnSpPr>
            <a:cxnSpLocks noChangeShapeType="1"/>
          </p:cNvCxnSpPr>
          <p:nvPr/>
        </p:nvCxnSpPr>
        <p:spPr bwMode="auto">
          <a:xfrm flipV="1">
            <a:off x="4376711" y="3561983"/>
            <a:ext cx="0" cy="2160588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21" name="TextBox 61"/>
          <p:cNvSpPr txBox="1">
            <a:spLocks noChangeArrowheads="1"/>
          </p:cNvSpPr>
          <p:nvPr/>
        </p:nvSpPr>
        <p:spPr bwMode="auto">
          <a:xfrm>
            <a:off x="4080453" y="5701933"/>
            <a:ext cx="5357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100</a:t>
            </a:r>
            <a:endParaRPr lang="nl-NL"/>
          </a:p>
        </p:txBody>
      </p:sp>
      <p:sp>
        <p:nvSpPr>
          <p:cNvPr id="22" name="TextBox 75"/>
          <p:cNvSpPr txBox="1">
            <a:spLocks noChangeArrowheads="1"/>
          </p:cNvSpPr>
          <p:nvPr/>
        </p:nvSpPr>
        <p:spPr bwMode="auto">
          <a:xfrm>
            <a:off x="4120420" y="3201350"/>
            <a:ext cx="4238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dirty="0"/>
              <a:t>S</a:t>
            </a:r>
            <a:endParaRPr lang="nl-NL" dirty="0"/>
          </a:p>
        </p:txBody>
      </p:sp>
      <p:sp>
        <p:nvSpPr>
          <p:cNvPr id="25" name="TextBox 60"/>
          <p:cNvSpPr txBox="1">
            <a:spLocks noChangeArrowheads="1"/>
          </p:cNvSpPr>
          <p:nvPr/>
        </p:nvSpPr>
        <p:spPr bwMode="auto">
          <a:xfrm>
            <a:off x="1698088" y="3371121"/>
            <a:ext cx="3016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34" name="TextBox 38"/>
          <p:cNvSpPr txBox="1">
            <a:spLocks noChangeArrowheads="1"/>
          </p:cNvSpPr>
          <p:nvPr/>
        </p:nvSpPr>
        <p:spPr bwMode="auto">
          <a:xfrm>
            <a:off x="5963675" y="5755166"/>
            <a:ext cx="2988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dirty="0" err="1"/>
              <a:t>Number</a:t>
            </a:r>
            <a:r>
              <a:rPr lang="nl-NL" dirty="0"/>
              <a:t> of </a:t>
            </a:r>
            <a:r>
              <a:rPr lang="nl-NL" dirty="0" err="1"/>
              <a:t>goods</a:t>
            </a:r>
            <a:r>
              <a:rPr lang="nl-NL" dirty="0"/>
              <a:t> country 1</a:t>
            </a:r>
            <a:endParaRPr lang="nl-NL" baseline="-25000" dirty="0"/>
          </a:p>
        </p:txBody>
      </p:sp>
      <p:cxnSp>
        <p:nvCxnSpPr>
          <p:cNvPr id="35" name="Straight Arrow Connector 40"/>
          <p:cNvCxnSpPr>
            <a:cxnSpLocks noChangeShapeType="1"/>
          </p:cNvCxnSpPr>
          <p:nvPr/>
        </p:nvCxnSpPr>
        <p:spPr bwMode="auto">
          <a:xfrm flipV="1">
            <a:off x="5698174" y="5803018"/>
            <a:ext cx="0" cy="616986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6" name="TextBox 44"/>
          <p:cNvSpPr txBox="1">
            <a:spLocks noChangeArrowheads="1"/>
          </p:cNvSpPr>
          <p:nvPr/>
        </p:nvSpPr>
        <p:spPr bwMode="auto">
          <a:xfrm>
            <a:off x="4317521" y="6332897"/>
            <a:ext cx="2879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dirty="0" err="1"/>
              <a:t>unemployment</a:t>
            </a:r>
            <a:r>
              <a:rPr lang="nl-NL" dirty="0"/>
              <a:t> </a:t>
            </a:r>
            <a:r>
              <a:rPr lang="en-US" dirty="0"/>
              <a:t>= zero</a:t>
            </a:r>
            <a:endParaRPr lang="nl-NL" dirty="0"/>
          </a:p>
        </p:txBody>
      </p:sp>
      <p:cxnSp>
        <p:nvCxnSpPr>
          <p:cNvPr id="23" name="Straight Connector 62">
            <a:extLst>
              <a:ext uri="{FF2B5EF4-FFF2-40B4-BE49-F238E27FC236}">
                <a16:creationId xmlns:a16="http://schemas.microsoft.com/office/drawing/2014/main" id="{53564920-711A-B519-0C2C-CE7C4F44200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48814" y="2069380"/>
            <a:ext cx="3199746" cy="3195763"/>
          </a:xfrm>
          <a:prstGeom prst="line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4" name="Straight Arrow Connector 41">
            <a:extLst>
              <a:ext uri="{FF2B5EF4-FFF2-40B4-BE49-F238E27FC236}">
                <a16:creationId xmlns:a16="http://schemas.microsoft.com/office/drawing/2014/main" id="{8544182B-41C6-9D48-4DF1-FF97E9CDD77A}"/>
              </a:ext>
            </a:extLst>
          </p:cNvPr>
          <p:cNvCxnSpPr>
            <a:cxnSpLocks/>
          </p:cNvCxnSpPr>
          <p:nvPr/>
        </p:nvCxnSpPr>
        <p:spPr>
          <a:xfrm>
            <a:off x="4504412" y="3561983"/>
            <a:ext cx="57510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7">
            <a:extLst>
              <a:ext uri="{FF2B5EF4-FFF2-40B4-BE49-F238E27FC236}">
                <a16:creationId xmlns:a16="http://schemas.microsoft.com/office/drawing/2014/main" id="{1A3EDF2F-BF64-8E2F-EA3B-55AE8776E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3380" y="2450242"/>
            <a:ext cx="7921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 dirty="0"/>
              <a:t>.</a:t>
            </a:r>
            <a:endParaRPr lang="nl-NL" sz="7200" dirty="0"/>
          </a:p>
        </p:txBody>
      </p:sp>
      <p:sp>
        <p:nvSpPr>
          <p:cNvPr id="27" name="TextBox 75">
            <a:extLst>
              <a:ext uri="{FF2B5EF4-FFF2-40B4-BE49-F238E27FC236}">
                <a16:creationId xmlns:a16="http://schemas.microsoft.com/office/drawing/2014/main" id="{21759553-C69F-2BEF-CF39-BCD646A38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9746" y="2929126"/>
            <a:ext cx="4238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dirty="0"/>
              <a:t>S’</a:t>
            </a:r>
            <a:endParaRPr lang="nl-NL" dirty="0"/>
          </a:p>
        </p:txBody>
      </p:sp>
      <p:sp>
        <p:nvSpPr>
          <p:cNvPr id="28" name="TextBox 75">
            <a:extLst>
              <a:ext uri="{FF2B5EF4-FFF2-40B4-BE49-F238E27FC236}">
                <a16:creationId xmlns:a16="http://schemas.microsoft.com/office/drawing/2014/main" id="{95099F26-C9FD-7631-3856-F0CD87896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629" y="3487805"/>
            <a:ext cx="4238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 dirty="0"/>
              <a:t>+2</a:t>
            </a:r>
            <a:endParaRPr lang="nl-NL" sz="160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9DC8609-EB19-21AA-3184-E41CA068D168}"/>
              </a:ext>
            </a:extLst>
          </p:cNvPr>
          <p:cNvSpPr txBox="1"/>
          <p:nvPr/>
        </p:nvSpPr>
        <p:spPr>
          <a:xfrm>
            <a:off x="365486" y="375626"/>
            <a:ext cx="9445406" cy="496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indent="-457200">
              <a:lnSpc>
                <a:spcPct val="80000"/>
              </a:lnSpc>
              <a:spcBef>
                <a:spcPct val="10000"/>
              </a:spcBef>
              <a:buClr>
                <a:schemeClr val="tx1"/>
              </a:buClr>
            </a:pPr>
            <a:r>
              <a:rPr lang="nl-NL" sz="3200" b="1" dirty="0">
                <a:solidFill>
                  <a:schemeClr val="accent2"/>
                </a:solidFill>
              </a:rPr>
              <a:t>6. How does a policy instrument affect </a:t>
            </a:r>
            <a:r>
              <a:rPr lang="nl-NL" sz="3200" b="1" dirty="0" err="1">
                <a:solidFill>
                  <a:schemeClr val="accent2"/>
                </a:solidFill>
              </a:rPr>
              <a:t>the</a:t>
            </a:r>
            <a:r>
              <a:rPr lang="nl-NL" sz="3200" b="1" dirty="0">
                <a:solidFill>
                  <a:schemeClr val="accent2"/>
                </a:solidFill>
              </a:rPr>
              <a:t> </a:t>
            </a:r>
            <a:r>
              <a:rPr lang="nl-NL" sz="3200" b="1" dirty="0" err="1">
                <a:solidFill>
                  <a:schemeClr val="accent2"/>
                </a:solidFill>
              </a:rPr>
              <a:t>economy</a:t>
            </a:r>
            <a:r>
              <a:rPr lang="nl-NL" sz="3200" b="1" dirty="0">
                <a:solidFill>
                  <a:schemeClr val="accent2"/>
                </a:solidFill>
              </a:rPr>
              <a:t>? </a:t>
            </a:r>
          </a:p>
        </p:txBody>
      </p:sp>
      <p:cxnSp>
        <p:nvCxnSpPr>
          <p:cNvPr id="29" name="Straight Connector 49">
            <a:extLst>
              <a:ext uri="{FF2B5EF4-FFF2-40B4-BE49-F238E27FC236}">
                <a16:creationId xmlns:a16="http://schemas.microsoft.com/office/drawing/2014/main" id="{E000A63C-7316-8688-254F-0F1BFC5794F7}"/>
              </a:ext>
            </a:extLst>
          </p:cNvPr>
          <p:cNvCxnSpPr>
            <a:cxnSpLocks noChangeShapeType="1"/>
            <a:endCxn id="27" idx="2"/>
          </p:cNvCxnSpPr>
          <p:nvPr/>
        </p:nvCxnSpPr>
        <p:spPr bwMode="auto">
          <a:xfrm>
            <a:off x="1955320" y="3289144"/>
            <a:ext cx="2926358" cy="9314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30" name="Straight Connector 52">
            <a:extLst>
              <a:ext uri="{FF2B5EF4-FFF2-40B4-BE49-F238E27FC236}">
                <a16:creationId xmlns:a16="http://schemas.microsoft.com/office/drawing/2014/main" id="{7FBC5DC6-503D-936F-C06F-F14D2E9BD70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81677" y="3347869"/>
            <a:ext cx="0" cy="2374702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31" name="Straight Arrow Connector 22">
            <a:extLst>
              <a:ext uri="{FF2B5EF4-FFF2-40B4-BE49-F238E27FC236}">
                <a16:creationId xmlns:a16="http://schemas.microsoft.com/office/drawing/2014/main" id="{C0CC5022-F7E3-2547-5CFE-8C0D248CF7D6}"/>
              </a:ext>
            </a:extLst>
          </p:cNvPr>
          <p:cNvCxnSpPr>
            <a:cxnSpLocks/>
          </p:cNvCxnSpPr>
          <p:nvPr/>
        </p:nvCxnSpPr>
        <p:spPr>
          <a:xfrm flipV="1">
            <a:off x="2071989" y="3311052"/>
            <a:ext cx="0" cy="22148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22">
            <a:extLst>
              <a:ext uri="{FF2B5EF4-FFF2-40B4-BE49-F238E27FC236}">
                <a16:creationId xmlns:a16="http://schemas.microsoft.com/office/drawing/2014/main" id="{9CF6BC46-1564-686E-3A3F-8C78D9748F4E}"/>
              </a:ext>
            </a:extLst>
          </p:cNvPr>
          <p:cNvCxnSpPr>
            <a:cxnSpLocks/>
          </p:cNvCxnSpPr>
          <p:nvPr/>
        </p:nvCxnSpPr>
        <p:spPr>
          <a:xfrm>
            <a:off x="4471055" y="5683874"/>
            <a:ext cx="33745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F163D5D4-1133-500B-F02B-7BAFFB48B43E}"/>
              </a:ext>
            </a:extLst>
          </p:cNvPr>
          <p:cNvSpPr txBox="1"/>
          <p:nvPr/>
        </p:nvSpPr>
        <p:spPr>
          <a:xfrm>
            <a:off x="783310" y="874646"/>
            <a:ext cx="5437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err="1"/>
              <a:t>Example</a:t>
            </a:r>
            <a:r>
              <a:rPr lang="nl-NL" sz="2000" dirty="0"/>
              <a:t>: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government</a:t>
            </a:r>
            <a:r>
              <a:rPr lang="nl-NL" sz="2000" dirty="0"/>
              <a:t> </a:t>
            </a:r>
            <a:r>
              <a:rPr lang="nl-NL" sz="2000" dirty="0" err="1"/>
              <a:t>purchases</a:t>
            </a:r>
            <a:r>
              <a:rPr lang="nl-NL" sz="2000" dirty="0"/>
              <a:t> 2 extra </a:t>
            </a:r>
            <a:r>
              <a:rPr lang="nl-NL" sz="2000" dirty="0" err="1"/>
              <a:t>goods</a:t>
            </a:r>
            <a:endParaRPr lang="nl-NL" dirty="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218C9700-B6AF-CB2C-9AD0-B9BCE0919263}"/>
              </a:ext>
            </a:extLst>
          </p:cNvPr>
          <p:cNvSpPr txBox="1"/>
          <p:nvPr/>
        </p:nvSpPr>
        <p:spPr>
          <a:xfrm>
            <a:off x="7815532" y="1207698"/>
            <a:ext cx="39535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Impact on political support?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Price changes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Less consumption by households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Less unemployment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0436CF-043D-4479-F178-813FE84A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92580-44BE-4828-8D1F-AACD71240826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589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881</Words>
  <Application>Microsoft Office PowerPoint</Application>
  <PresentationFormat>Widescreen</PresentationFormat>
  <Paragraphs>210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Wingdings</vt:lpstr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Roel Gremmen</dc:creator>
  <cp:lastModifiedBy>Bas van Groezen</cp:lastModifiedBy>
  <cp:revision>15</cp:revision>
  <dcterms:created xsi:type="dcterms:W3CDTF">2022-06-14T12:29:18Z</dcterms:created>
  <dcterms:modified xsi:type="dcterms:W3CDTF">2023-01-27T09:44:29Z</dcterms:modified>
</cp:coreProperties>
</file>